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EBEBE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4040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BEBE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4040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BEBE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87172" y="2302763"/>
            <a:ext cx="5259070" cy="4098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4040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BEBE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7" y="2666999"/>
            <a:ext cx="4191000" cy="4191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3" y="2895599"/>
            <a:ext cx="2362200" cy="23622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09076" y="1676399"/>
            <a:ext cx="2819400" cy="28194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99476" y="-2286"/>
            <a:ext cx="1600200" cy="16001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9076" y="5874258"/>
            <a:ext cx="990600" cy="9837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47" y="2666999"/>
            <a:ext cx="4191000" cy="4191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23" y="2895599"/>
            <a:ext cx="2362200" cy="23622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09076" y="1676399"/>
            <a:ext cx="2819400" cy="28194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99476" y="-2286"/>
            <a:ext cx="1600200" cy="16001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09076" y="5874258"/>
            <a:ext cx="990600" cy="983740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0" y="1269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469900"/>
                </a:lnTo>
                <a:lnTo>
                  <a:pt x="0" y="638048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6380480"/>
                </a:lnTo>
                <a:lnTo>
                  <a:pt x="12192000" y="470154"/>
                </a:lnTo>
                <a:lnTo>
                  <a:pt x="11709273" y="470154"/>
                </a:lnTo>
                <a:lnTo>
                  <a:pt x="11709273" y="1870544"/>
                </a:lnTo>
                <a:lnTo>
                  <a:pt x="10970260" y="1980692"/>
                </a:lnTo>
                <a:lnTo>
                  <a:pt x="10200386" y="2074418"/>
                </a:lnTo>
                <a:lnTo>
                  <a:pt x="9946386" y="2099818"/>
                </a:lnTo>
                <a:lnTo>
                  <a:pt x="9433560" y="2145792"/>
                </a:lnTo>
                <a:lnTo>
                  <a:pt x="8927211" y="2183892"/>
                </a:lnTo>
                <a:lnTo>
                  <a:pt x="8674735" y="2199767"/>
                </a:lnTo>
                <a:lnTo>
                  <a:pt x="7925435" y="2236343"/>
                </a:lnTo>
                <a:lnTo>
                  <a:pt x="7190486" y="2256917"/>
                </a:lnTo>
                <a:lnTo>
                  <a:pt x="6472936" y="2264918"/>
                </a:lnTo>
                <a:lnTo>
                  <a:pt x="6006211" y="2263267"/>
                </a:lnTo>
                <a:lnTo>
                  <a:pt x="5107686" y="2245868"/>
                </a:lnTo>
                <a:lnTo>
                  <a:pt x="4466336" y="2221992"/>
                </a:lnTo>
                <a:lnTo>
                  <a:pt x="3664585" y="2179193"/>
                </a:lnTo>
                <a:lnTo>
                  <a:pt x="2931160" y="2129917"/>
                </a:lnTo>
                <a:lnTo>
                  <a:pt x="2591435" y="2102993"/>
                </a:lnTo>
                <a:lnTo>
                  <a:pt x="1978660" y="2045843"/>
                </a:lnTo>
                <a:lnTo>
                  <a:pt x="1232598" y="1964817"/>
                </a:lnTo>
                <a:lnTo>
                  <a:pt x="862711" y="1920367"/>
                </a:lnTo>
                <a:lnTo>
                  <a:pt x="476377" y="1867204"/>
                </a:lnTo>
                <a:lnTo>
                  <a:pt x="476377" y="469900"/>
                </a:lnTo>
                <a:lnTo>
                  <a:pt x="12192000" y="469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bg 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99014" y="0"/>
            <a:ext cx="756704" cy="1200150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ACD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3677" y="755649"/>
            <a:ext cx="3680460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EBEBE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09109" y="2313611"/>
            <a:ext cx="6964045" cy="2660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40404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8" Type="http://schemas.openxmlformats.org/officeDocument/2006/relationships/image" Target="../media/image35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Relationship Id="rId3" Type="http://schemas.openxmlformats.org/officeDocument/2006/relationships/image" Target="../media/image26.jpg"/><Relationship Id="rId4" Type="http://schemas.openxmlformats.org/officeDocument/2006/relationships/image" Target="../media/image3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Relationship Id="rId4" Type="http://schemas.openxmlformats.org/officeDocument/2006/relationships/image" Target="../media/image4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5" Type="http://schemas.openxmlformats.org/officeDocument/2006/relationships/image" Target="../media/image5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Relationship Id="rId4" Type="http://schemas.openxmlformats.org/officeDocument/2006/relationships/image" Target="../media/image56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hyperlink" Target="https://bit.ly/3xkTo5E" TargetMode="Externa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Relationship Id="rId4" Type="http://schemas.openxmlformats.org/officeDocument/2006/relationships/image" Target="../media/image7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76.jpg"/><Relationship Id="rId4" Type="http://schemas.openxmlformats.org/officeDocument/2006/relationships/image" Target="../media/image77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Relationship Id="rId4" Type="http://schemas.openxmlformats.org/officeDocument/2006/relationships/image" Target="../media/image80.png"/><Relationship Id="rId5" Type="http://schemas.openxmlformats.org/officeDocument/2006/relationships/image" Target="../media/image81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82.jpg"/><Relationship Id="rId4" Type="http://schemas.openxmlformats.org/officeDocument/2006/relationships/image" Target="../media/image83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4.jpg"/><Relationship Id="rId4" Type="http://schemas.openxmlformats.org/officeDocument/2006/relationships/image" Target="../media/image85.jpg"/><Relationship Id="rId5" Type="http://schemas.openxmlformats.org/officeDocument/2006/relationships/image" Target="../media/image86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Relationship Id="rId3" Type="http://schemas.openxmlformats.org/officeDocument/2006/relationships/image" Target="../media/image88.jpg"/><Relationship Id="rId4" Type="http://schemas.openxmlformats.org/officeDocument/2006/relationships/image" Target="../media/image89.jpg"/><Relationship Id="rId5" Type="http://schemas.openxmlformats.org/officeDocument/2006/relationships/image" Target="../media/image90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91.jpg"/><Relationship Id="rId4" Type="http://schemas.openxmlformats.org/officeDocument/2006/relationships/image" Target="../media/image92.jpg"/><Relationship Id="rId5" Type="http://schemas.openxmlformats.org/officeDocument/2006/relationships/image" Target="../media/image93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94.jpg"/><Relationship Id="rId4" Type="http://schemas.openxmlformats.org/officeDocument/2006/relationships/image" Target="../media/image95.jpg"/><Relationship Id="rId5" Type="http://schemas.openxmlformats.org/officeDocument/2006/relationships/image" Target="../media/image96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97.jpg"/><Relationship Id="rId4" Type="http://schemas.openxmlformats.org/officeDocument/2006/relationships/image" Target="../media/image98.jpg"/><Relationship Id="rId5" Type="http://schemas.openxmlformats.org/officeDocument/2006/relationships/image" Target="../media/image99.jpg"/><Relationship Id="rId6" Type="http://schemas.openxmlformats.org/officeDocument/2006/relationships/image" Target="../media/image100.jpg"/><Relationship Id="rId7" Type="http://schemas.openxmlformats.org/officeDocument/2006/relationships/image" Target="../media/image101.jpg"/><Relationship Id="rId8" Type="http://schemas.openxmlformats.org/officeDocument/2006/relationships/image" Target="../media/image102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jpg"/><Relationship Id="rId3" Type="http://schemas.openxmlformats.org/officeDocument/2006/relationships/image" Target="../media/image104.jpg"/><Relationship Id="rId4" Type="http://schemas.openxmlformats.org/officeDocument/2006/relationships/image" Target="../media/image105.jpg"/><Relationship Id="rId5" Type="http://schemas.openxmlformats.org/officeDocument/2006/relationships/image" Target="../media/image106.jpg"/><Relationship Id="rId6" Type="http://schemas.openxmlformats.org/officeDocument/2006/relationships/image" Target="../media/image107.jpg"/><Relationship Id="rId7" Type="http://schemas.openxmlformats.org/officeDocument/2006/relationships/image" Target="../media/image108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09.jpg"/><Relationship Id="rId4" Type="http://schemas.openxmlformats.org/officeDocument/2006/relationships/image" Target="../media/image110.jpg"/><Relationship Id="rId5" Type="http://schemas.openxmlformats.org/officeDocument/2006/relationships/image" Target="../media/image111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12.jpg"/><Relationship Id="rId4" Type="http://schemas.openxmlformats.org/officeDocument/2006/relationships/image" Target="../media/image113.jpg"/><Relationship Id="rId5" Type="http://schemas.openxmlformats.org/officeDocument/2006/relationships/image" Target="../media/image114.jpg"/><Relationship Id="rId6" Type="http://schemas.openxmlformats.org/officeDocument/2006/relationships/image" Target="../media/image11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6.jpg"/><Relationship Id="rId3" Type="http://schemas.openxmlformats.org/officeDocument/2006/relationships/image" Target="../media/image117.jpg"/><Relationship Id="rId4" Type="http://schemas.openxmlformats.org/officeDocument/2006/relationships/image" Target="../media/image118.jpg"/><Relationship Id="rId5" Type="http://schemas.openxmlformats.org/officeDocument/2006/relationships/image" Target="../media/image119.jpg"/><Relationship Id="rId6" Type="http://schemas.openxmlformats.org/officeDocument/2006/relationships/image" Target="../media/image120.jpg"/><Relationship Id="rId7" Type="http://schemas.openxmlformats.org/officeDocument/2006/relationships/image" Target="../media/image121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2.jpg"/><Relationship Id="rId3" Type="http://schemas.openxmlformats.org/officeDocument/2006/relationships/image" Target="../media/image12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233677" y="3577966"/>
            <a:ext cx="4420235" cy="1527810"/>
          </a:xfrm>
          <a:prstGeom prst="rect">
            <a:avLst/>
          </a:prstGeom>
        </p:spPr>
        <p:txBody>
          <a:bodyPr wrap="square" lIns="0" tIns="3155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dirty="0" sz="5400" spc="-340">
                <a:solidFill>
                  <a:srgbClr val="EBEBEB"/>
                </a:solidFill>
                <a:latin typeface="Verdana"/>
                <a:cs typeface="Verdana"/>
              </a:rPr>
              <a:t>APUSH</a:t>
            </a:r>
            <a:r>
              <a:rPr dirty="0" sz="5400" spc="-39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5400" spc="-665">
                <a:solidFill>
                  <a:srgbClr val="EBEBEB"/>
                </a:solidFill>
                <a:latin typeface="Verdana"/>
                <a:cs typeface="Verdana"/>
              </a:rPr>
              <a:t>-</a:t>
            </a:r>
            <a:r>
              <a:rPr dirty="0" sz="5400" spc="-40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5400" spc="-275">
                <a:solidFill>
                  <a:srgbClr val="EBEBEB"/>
                </a:solidFill>
                <a:latin typeface="Verdana"/>
                <a:cs typeface="Verdana"/>
              </a:rPr>
              <a:t>Era</a:t>
            </a:r>
            <a:r>
              <a:rPr dirty="0" sz="5400" spc="-40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5400" spc="-500">
                <a:solidFill>
                  <a:srgbClr val="EBEBEB"/>
                </a:solidFill>
                <a:latin typeface="Verdana"/>
                <a:cs typeface="Verdana"/>
              </a:rPr>
              <a:t>3</a:t>
            </a:r>
            <a:endParaRPr sz="5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1800" spc="-185">
                <a:solidFill>
                  <a:srgbClr val="ACD333"/>
                </a:solidFill>
                <a:latin typeface="Verdana"/>
                <a:cs typeface="Verdana"/>
              </a:rPr>
              <a:t>1754-</a:t>
            </a:r>
            <a:r>
              <a:rPr dirty="0" sz="1800" spc="-20">
                <a:solidFill>
                  <a:srgbClr val="ACD333"/>
                </a:solidFill>
                <a:latin typeface="Verdana"/>
                <a:cs typeface="Verdana"/>
              </a:rPr>
              <a:t>1800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07809" y="1158494"/>
            <a:ext cx="491172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OBJECTIVES</a:t>
            </a:r>
            <a:endParaRPr sz="1400">
              <a:latin typeface="Verdana"/>
              <a:cs typeface="Verdana"/>
            </a:endParaRPr>
          </a:p>
          <a:p>
            <a:pPr marL="298450" marR="21653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Explain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America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gained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independence</a:t>
            </a:r>
            <a:r>
              <a:rPr dirty="0" sz="14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developed</a:t>
            </a:r>
            <a:r>
              <a:rPr dirty="0" sz="140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4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sense</a:t>
            </a:r>
            <a:r>
              <a:rPr dirty="0" sz="140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national identity.</a:t>
            </a:r>
            <a:endParaRPr sz="1400">
              <a:latin typeface="Verdana"/>
              <a:cs typeface="Verdana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Explain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1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American independence</a:t>
            </a:r>
            <a:r>
              <a:rPr dirty="0" sz="14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movement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affected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society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1754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1800.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755649"/>
            <a:ext cx="416496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5"/>
              <a:t>George</a:t>
            </a:r>
            <a:r>
              <a:rPr dirty="0" spc="-265"/>
              <a:t> </a:t>
            </a:r>
            <a:r>
              <a:rPr dirty="0" spc="-715"/>
              <a:t>III</a:t>
            </a:r>
            <a:r>
              <a:rPr dirty="0" spc="-265"/>
              <a:t> </a:t>
            </a:r>
            <a:r>
              <a:rPr dirty="0" spc="50"/>
              <a:t>&amp;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40"/>
              <a:t>the</a:t>
            </a:r>
            <a:r>
              <a:rPr dirty="0" spc="-254"/>
              <a:t> </a:t>
            </a:r>
            <a:r>
              <a:rPr dirty="0" spc="-85"/>
              <a:t>End</a:t>
            </a:r>
            <a:r>
              <a:rPr dirty="0" spc="-254"/>
              <a:t> </a:t>
            </a:r>
            <a:r>
              <a:rPr dirty="0"/>
              <a:t>of</a:t>
            </a:r>
            <a:r>
              <a:rPr dirty="0" spc="-250"/>
              <a:t> </a:t>
            </a:r>
            <a:r>
              <a:rPr dirty="0" spc="-40"/>
              <a:t>the</a:t>
            </a:r>
            <a:r>
              <a:rPr dirty="0" spc="-254"/>
              <a:t> </a:t>
            </a:r>
            <a:r>
              <a:rPr dirty="0" spc="-30"/>
              <a:t>War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08277" y="2504186"/>
            <a:ext cx="3641090" cy="294195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0"/>
              </a:spcBef>
              <a:tabLst>
                <a:tab pos="3803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35">
                <a:solidFill>
                  <a:srgbClr val="404040"/>
                </a:solidFill>
                <a:latin typeface="Verdana"/>
                <a:cs typeface="Verdana"/>
              </a:rPr>
              <a:t>Third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Hanoverian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kings</a:t>
            </a:r>
            <a:endParaRPr sz="18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1000"/>
              </a:spcBef>
              <a:tabLst>
                <a:tab pos="3803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Grandson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George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90">
                <a:solidFill>
                  <a:srgbClr val="404040"/>
                </a:solidFill>
                <a:latin typeface="Verdana"/>
                <a:cs typeface="Verdana"/>
              </a:rPr>
              <a:t>II</a:t>
            </a:r>
            <a:endParaRPr sz="1800">
              <a:latin typeface="Verdana"/>
              <a:cs typeface="Verdana"/>
            </a:endParaRPr>
          </a:p>
          <a:p>
            <a:pPr marL="495300">
              <a:lnSpc>
                <a:spcPct val="100000"/>
              </a:lnSpc>
              <a:spcBef>
                <a:spcPts val="1005"/>
              </a:spcBef>
              <a:tabLst>
                <a:tab pos="7810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55">
                <a:solidFill>
                  <a:srgbClr val="404040"/>
                </a:solidFill>
                <a:latin typeface="Verdana"/>
                <a:cs typeface="Verdana"/>
              </a:rPr>
              <a:t>His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father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Frederick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had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died</a:t>
            </a:r>
            <a:endParaRPr sz="1600">
              <a:latin typeface="Verdana"/>
              <a:cs typeface="Verdana"/>
            </a:endParaRPr>
          </a:p>
          <a:p>
            <a:pPr marL="781050">
              <a:lnSpc>
                <a:spcPct val="100000"/>
              </a:lnSpc>
            </a:pPr>
            <a:r>
              <a:rPr dirty="0" sz="1600" spc="12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few</a:t>
            </a:r>
            <a:r>
              <a:rPr dirty="0" sz="16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years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earlier</a:t>
            </a:r>
            <a:endParaRPr sz="1600">
              <a:latin typeface="Verdana"/>
              <a:cs typeface="Verdana"/>
            </a:endParaRPr>
          </a:p>
          <a:p>
            <a:pPr marL="381000" marR="200025" indent="-342900">
              <a:lnSpc>
                <a:spcPct val="100000"/>
              </a:lnSpc>
              <a:spcBef>
                <a:spcPts val="994"/>
              </a:spcBef>
              <a:tabLst>
                <a:tab pos="3803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Unlike</a:t>
            </a:r>
            <a:r>
              <a:rPr dirty="0" sz="18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50">
                <a:solidFill>
                  <a:srgbClr val="404040"/>
                </a:solidFill>
                <a:latin typeface="Verdana"/>
                <a:cs typeface="Verdana"/>
              </a:rPr>
              <a:t>his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two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predecessors,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he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born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England,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spoke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English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55">
                <a:solidFill>
                  <a:srgbClr val="404040"/>
                </a:solidFill>
                <a:latin typeface="Verdana"/>
                <a:cs typeface="Verdana"/>
              </a:rPr>
              <a:t>his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1</a:t>
            </a:r>
            <a:r>
              <a:rPr dirty="0" baseline="25462" sz="1800" spc="-37">
                <a:solidFill>
                  <a:srgbClr val="404040"/>
                </a:solidFill>
                <a:latin typeface="Verdana"/>
                <a:cs typeface="Verdana"/>
              </a:rPr>
              <a:t>st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language</a:t>
            </a:r>
            <a:r>
              <a:rPr dirty="0" sz="1800" spc="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&amp;</a:t>
            </a:r>
            <a:r>
              <a:rPr dirty="0" sz="1800" spc="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never</a:t>
            </a:r>
            <a:endParaRPr sz="1800">
              <a:latin typeface="Verdana"/>
              <a:cs typeface="Verdana"/>
            </a:endParaRPr>
          </a:p>
          <a:p>
            <a:pPr marL="381000">
              <a:lnSpc>
                <a:spcPct val="100000"/>
              </a:lnSpc>
            </a:pP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visited</a:t>
            </a:r>
            <a:r>
              <a:rPr dirty="0" sz="18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Hanover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9371" y="4675630"/>
            <a:ext cx="1656588" cy="208559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579871" y="693928"/>
            <a:ext cx="522859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Britain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achieved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major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expansion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5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territorial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holdings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defeating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French,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tremendous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expense,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setting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stage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raise revenue</a:t>
            </a:r>
            <a:r>
              <a:rPr dirty="0" sz="16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consolidate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colonies.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4258" y="2413252"/>
            <a:ext cx="5877305" cy="43479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755649"/>
            <a:ext cx="299910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Proclamation </a:t>
            </a:r>
            <a:r>
              <a:rPr dirty="0"/>
              <a:t>of</a:t>
            </a:r>
            <a:r>
              <a:rPr dirty="0" spc="-240"/>
              <a:t> </a:t>
            </a:r>
            <a:r>
              <a:rPr dirty="0" spc="-320"/>
              <a:t>1763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33677" y="2631440"/>
            <a:ext cx="401192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45">
                <a:solidFill>
                  <a:srgbClr val="404040"/>
                </a:solidFill>
                <a:latin typeface="Verdana"/>
                <a:cs typeface="Verdana"/>
              </a:rPr>
              <a:t>Prohibited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settlement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west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800" spc="50">
                <a:solidFill>
                  <a:srgbClr val="404040"/>
                </a:solidFill>
                <a:latin typeface="Verdana"/>
                <a:cs typeface="Verdana"/>
              </a:rPr>
              <a:t>Appalachian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mountains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4996" y="2371344"/>
            <a:ext cx="3995165" cy="426110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0877" y="3422141"/>
            <a:ext cx="4289298" cy="321030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579871" y="693928"/>
            <a:ext cx="5136515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After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victory,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officials’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attempts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to prevent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moving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westward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generated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opposition,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native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groups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sought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both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continue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trading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Europeans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resist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encroachments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tribal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lands.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50"/>
              <a:t>Changing </a:t>
            </a:r>
            <a:r>
              <a:rPr dirty="0"/>
              <a:t>Colonial</a:t>
            </a:r>
            <a:r>
              <a:rPr dirty="0" spc="-140"/>
              <a:t> </a:t>
            </a:r>
            <a:r>
              <a:rPr dirty="0" spc="-30"/>
              <a:t>Policy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33677" y="2631440"/>
            <a:ext cx="4621530" cy="152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42545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Tremendous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404040"/>
                </a:solidFill>
                <a:latin typeface="Verdana"/>
                <a:cs typeface="Verdana"/>
              </a:rPr>
              <a:t>debt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15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result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the war</a:t>
            </a:r>
            <a:endParaRPr sz="1800">
              <a:latin typeface="Verdana"/>
              <a:cs typeface="Verdana"/>
            </a:endParaRPr>
          </a:p>
          <a:p>
            <a:pPr marL="355600" marR="508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English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landowners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4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members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dirty="0" sz="1800" spc="-45">
                <a:solidFill>
                  <a:srgbClr val="404040"/>
                </a:solidFill>
                <a:latin typeface="Verdana"/>
                <a:cs typeface="Verdana"/>
              </a:rPr>
              <a:t>Parliament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were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generally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landowners </a:t>
            </a:r>
            <a:r>
              <a:rPr dirty="0" sz="1800" spc="-254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404040"/>
                </a:solidFill>
                <a:latin typeface="Verdana"/>
                <a:cs typeface="Verdana"/>
              </a:rPr>
              <a:t>demanded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tax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relief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09514" y="998219"/>
            <a:ext cx="522859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Britain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achieved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major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expansion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5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territorial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holdings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defeating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French,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tremendous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expense,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setting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stage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raise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revenue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consolidate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colonies.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0980" y="4876800"/>
            <a:ext cx="2316479" cy="170002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922" y="4463796"/>
            <a:ext cx="3024378" cy="211302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6032" y="4463796"/>
            <a:ext cx="3633216" cy="211302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40980" y="2158745"/>
            <a:ext cx="3893820" cy="26525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3915155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648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118"/>
                  </a:lnTo>
                  <a:lnTo>
                    <a:pt x="1330071" y="498856"/>
                  </a:lnTo>
                  <a:lnTo>
                    <a:pt x="1127378" y="536829"/>
                  </a:lnTo>
                  <a:lnTo>
                    <a:pt x="829309" y="588391"/>
                  </a:lnTo>
                  <a:lnTo>
                    <a:pt x="447928" y="646811"/>
                  </a:lnTo>
                  <a:lnTo>
                    <a:pt x="174751" y="683895"/>
                  </a:lnTo>
                  <a:lnTo>
                    <a:pt x="0" y="705104"/>
                  </a:lnTo>
                  <a:lnTo>
                    <a:pt x="9701" y="720439"/>
                  </a:lnTo>
                  <a:lnTo>
                    <a:pt x="39115" y="766445"/>
                  </a:lnTo>
                  <a:lnTo>
                    <a:pt x="66166" y="767222"/>
                  </a:lnTo>
                  <a:lnTo>
                    <a:pt x="95131" y="767666"/>
                  </a:lnTo>
                  <a:lnTo>
                    <a:pt x="125954" y="767784"/>
                  </a:lnTo>
                  <a:lnTo>
                    <a:pt x="192949" y="767068"/>
                  </a:lnTo>
                  <a:lnTo>
                    <a:pt x="305973" y="763722"/>
                  </a:lnTo>
                  <a:lnTo>
                    <a:pt x="477701" y="755314"/>
                  </a:lnTo>
                  <a:lnTo>
                    <a:pt x="773052" y="735159"/>
                  </a:lnTo>
                  <a:lnTo>
                    <a:pt x="1336019" y="685198"/>
                  </a:lnTo>
                  <a:lnTo>
                    <a:pt x="2059023" y="606892"/>
                  </a:lnTo>
                  <a:lnTo>
                    <a:pt x="2689041" y="527299"/>
                  </a:lnTo>
                  <a:lnTo>
                    <a:pt x="3038251" y="477184"/>
                  </a:lnTo>
                  <a:lnTo>
                    <a:pt x="3250138" y="443259"/>
                  </a:lnTo>
                  <a:lnTo>
                    <a:pt x="3288029" y="436753"/>
                  </a:lnTo>
                  <a:lnTo>
                    <a:pt x="3280235" y="379744"/>
                  </a:lnTo>
                  <a:lnTo>
                    <a:pt x="3273959" y="334437"/>
                  </a:lnTo>
                  <a:lnTo>
                    <a:pt x="3264862" y="270419"/>
                  </a:lnTo>
                  <a:lnTo>
                    <a:pt x="3252759" y="189208"/>
                  </a:lnTo>
                  <a:lnTo>
                    <a:pt x="3249394" y="166252"/>
                  </a:lnTo>
                  <a:lnTo>
                    <a:pt x="3245343" y="137980"/>
                  </a:lnTo>
                  <a:lnTo>
                    <a:pt x="3240328" y="102265"/>
                  </a:lnTo>
                  <a:lnTo>
                    <a:pt x="3234075" y="56981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4246753"/>
                  </a:lnTo>
                  <a:lnTo>
                    <a:pt x="10966450" y="4368419"/>
                  </a:lnTo>
                  <a:lnTo>
                    <a:pt x="10196195" y="4471035"/>
                  </a:lnTo>
                  <a:lnTo>
                    <a:pt x="9942449" y="4498975"/>
                  </a:lnTo>
                  <a:lnTo>
                    <a:pt x="9429242" y="4549902"/>
                  </a:lnTo>
                  <a:lnTo>
                    <a:pt x="8922893" y="4591939"/>
                  </a:lnTo>
                  <a:lnTo>
                    <a:pt x="8671433" y="4609465"/>
                  </a:lnTo>
                  <a:lnTo>
                    <a:pt x="7921498" y="4649470"/>
                  </a:lnTo>
                  <a:lnTo>
                    <a:pt x="7186168" y="4672203"/>
                  </a:lnTo>
                  <a:lnTo>
                    <a:pt x="6468872" y="4680712"/>
                  </a:lnTo>
                  <a:lnTo>
                    <a:pt x="6002020" y="4678934"/>
                  </a:lnTo>
                  <a:lnTo>
                    <a:pt x="5104257" y="4659757"/>
                  </a:lnTo>
                  <a:lnTo>
                    <a:pt x="4462653" y="4633976"/>
                  </a:lnTo>
                  <a:lnTo>
                    <a:pt x="3284080" y="4560697"/>
                  </a:lnTo>
                  <a:lnTo>
                    <a:pt x="2587117" y="4502785"/>
                  </a:lnTo>
                  <a:lnTo>
                    <a:pt x="1974723" y="4439666"/>
                  </a:lnTo>
                  <a:lnTo>
                    <a:pt x="1451483" y="4378960"/>
                  </a:lnTo>
                  <a:lnTo>
                    <a:pt x="859409" y="4302125"/>
                  </a:lnTo>
                  <a:lnTo>
                    <a:pt x="476377" y="4243933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33677" y="2904489"/>
            <a:ext cx="8006715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75">
                <a:solidFill>
                  <a:srgbClr val="EBEBEB"/>
                </a:solidFill>
                <a:latin typeface="Verdana"/>
                <a:cs typeface="Verdana"/>
              </a:rPr>
              <a:t>TOPIC</a:t>
            </a:r>
            <a:r>
              <a:rPr dirty="0" sz="4000" spc="-31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380">
                <a:solidFill>
                  <a:srgbClr val="EBEBEB"/>
                </a:solidFill>
                <a:latin typeface="Verdana"/>
                <a:cs typeface="Verdana"/>
              </a:rPr>
              <a:t>3.3</a:t>
            </a:r>
            <a:endParaRPr sz="4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4000" spc="-130">
                <a:solidFill>
                  <a:srgbClr val="EBEBEB"/>
                </a:solidFill>
                <a:latin typeface="Verdana"/>
                <a:cs typeface="Verdana"/>
              </a:rPr>
              <a:t>Taxation</a:t>
            </a:r>
            <a:r>
              <a:rPr dirty="0" sz="4000" spc="-30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135">
                <a:solidFill>
                  <a:srgbClr val="EBEBEB"/>
                </a:solidFill>
                <a:latin typeface="Verdana"/>
                <a:cs typeface="Verdana"/>
              </a:rPr>
              <a:t>Without</a:t>
            </a:r>
            <a:r>
              <a:rPr dirty="0" sz="4000" spc="-29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60">
                <a:solidFill>
                  <a:srgbClr val="EBEBEB"/>
                </a:solidFill>
                <a:latin typeface="Verdana"/>
                <a:cs typeface="Verdana"/>
              </a:rPr>
              <a:t>Representation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7181" y="4640884"/>
            <a:ext cx="10537190" cy="138112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1600" spc="-125" b="1">
                <a:solidFill>
                  <a:srgbClr val="ACD333"/>
                </a:solidFill>
                <a:latin typeface="Tahoma"/>
                <a:cs typeface="Tahoma"/>
              </a:rPr>
              <a:t>THEMATIC</a:t>
            </a:r>
            <a:r>
              <a:rPr dirty="0" sz="1600" spc="45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10" b="1">
                <a:solidFill>
                  <a:srgbClr val="ACD333"/>
                </a:solidFill>
                <a:latin typeface="Tahoma"/>
                <a:cs typeface="Tahoma"/>
              </a:rPr>
              <a:t>FOCUS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600" b="1">
                <a:solidFill>
                  <a:srgbClr val="ACD333"/>
                </a:solidFill>
                <a:latin typeface="Tahoma"/>
                <a:cs typeface="Tahoma"/>
              </a:rPr>
              <a:t>America</a:t>
            </a:r>
            <a:r>
              <a:rPr dirty="0" sz="1600" spc="-25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90" b="1">
                <a:solidFill>
                  <a:srgbClr val="ACD333"/>
                </a:solidFill>
                <a:latin typeface="Tahoma"/>
                <a:cs typeface="Tahoma"/>
              </a:rPr>
              <a:t>in</a:t>
            </a:r>
            <a:r>
              <a:rPr dirty="0" sz="1600" spc="-20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55" b="1">
                <a:solidFill>
                  <a:srgbClr val="ACD333"/>
                </a:solidFill>
                <a:latin typeface="Tahoma"/>
                <a:cs typeface="Tahoma"/>
              </a:rPr>
              <a:t>the</a:t>
            </a:r>
            <a:r>
              <a:rPr dirty="0" sz="1600" spc="-30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90" b="1">
                <a:solidFill>
                  <a:srgbClr val="ACD333"/>
                </a:solidFill>
                <a:latin typeface="Tahoma"/>
                <a:cs typeface="Tahoma"/>
              </a:rPr>
              <a:t>World</a:t>
            </a:r>
            <a:r>
              <a:rPr dirty="0" sz="1600" spc="-20" b="1">
                <a:solidFill>
                  <a:srgbClr val="ACD333"/>
                </a:solidFill>
                <a:latin typeface="Tahoma"/>
                <a:cs typeface="Tahoma"/>
              </a:rPr>
              <a:t> (WOR)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600" spc="-30">
                <a:solidFill>
                  <a:srgbClr val="ACD333"/>
                </a:solidFill>
                <a:latin typeface="Verdana"/>
                <a:cs typeface="Verdana"/>
              </a:rPr>
              <a:t>Diplomatic,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economic,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cultural,</a:t>
            </a:r>
            <a:r>
              <a:rPr dirty="0" sz="1600" spc="-4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military</a:t>
            </a:r>
            <a:r>
              <a:rPr dirty="0" sz="1600" spc="-3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ACD333"/>
                </a:solidFill>
                <a:latin typeface="Verdana"/>
                <a:cs typeface="Verdana"/>
              </a:rPr>
              <a:t>interactions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between</a:t>
            </a:r>
            <a:r>
              <a:rPr dirty="0" sz="1600" spc="-70">
                <a:solidFill>
                  <a:srgbClr val="ACD333"/>
                </a:solidFill>
                <a:latin typeface="Verdana"/>
                <a:cs typeface="Verdana"/>
              </a:rPr>
              <a:t> empires, nations,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peoples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shape</a:t>
            </a:r>
            <a:r>
              <a:rPr dirty="0" sz="1600" spc="-7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ACD333"/>
                </a:solidFill>
                <a:latin typeface="Verdana"/>
                <a:cs typeface="Verdana"/>
              </a:rPr>
              <a:t>the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development</a:t>
            </a:r>
            <a:r>
              <a:rPr dirty="0" sz="1600" spc="-12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of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America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ACD333"/>
                </a:solidFill>
                <a:latin typeface="Verdana"/>
                <a:cs typeface="Verdana"/>
              </a:rPr>
              <a:t>America’s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ACD333"/>
                </a:solidFill>
                <a:latin typeface="Verdana"/>
                <a:cs typeface="Verdana"/>
              </a:rPr>
              <a:t>increasingly</a:t>
            </a:r>
            <a:r>
              <a:rPr dirty="0" sz="1600" spc="-8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ACD333"/>
                </a:solidFill>
                <a:latin typeface="Verdana"/>
                <a:cs typeface="Verdana"/>
              </a:rPr>
              <a:t>important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ACD333"/>
                </a:solidFill>
                <a:latin typeface="Verdana"/>
                <a:cs typeface="Verdana"/>
              </a:rPr>
              <a:t>role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ACD333"/>
                </a:solidFill>
                <a:latin typeface="Verdana"/>
                <a:cs typeface="Verdana"/>
              </a:rPr>
              <a:t>in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ACD333"/>
                </a:solidFill>
                <a:latin typeface="Verdana"/>
                <a:cs typeface="Verdana"/>
              </a:rPr>
              <a:t>the</a:t>
            </a:r>
            <a:r>
              <a:rPr dirty="0" sz="1600" spc="-10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ACD333"/>
                </a:solidFill>
                <a:latin typeface="Verdana"/>
                <a:cs typeface="Verdana"/>
              </a:rPr>
              <a:t>world.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07809" y="1158494"/>
            <a:ext cx="468122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OBJECTIVE</a:t>
            </a:r>
            <a:endParaRPr sz="1400">
              <a:latin typeface="Verdana"/>
              <a:cs typeface="Verdana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Explain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policies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regarding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North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America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led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Revolutionary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War.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52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5"/>
              <a:t>Salutary</a:t>
            </a:r>
            <a:r>
              <a:rPr dirty="0" spc="-265"/>
              <a:t> </a:t>
            </a:r>
            <a:r>
              <a:rPr dirty="0" spc="45"/>
              <a:t>Neglect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439155" y="866648"/>
            <a:ext cx="522859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Britain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achieved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major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expansion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5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territorial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holdings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defeating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French,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tremendous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expense,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setting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stage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raise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revenue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consolidate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colonies.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72" y="4592573"/>
            <a:ext cx="2980943" cy="204825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3508" y="4583429"/>
            <a:ext cx="1309115" cy="206654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96861" y="4592573"/>
            <a:ext cx="1488948" cy="20193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9921" y="4592573"/>
            <a:ext cx="1477518" cy="20193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31552" y="4583429"/>
            <a:ext cx="1296924" cy="20284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92852" y="4592573"/>
            <a:ext cx="1400555" cy="20193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62890" y="2504186"/>
            <a:ext cx="9495155" cy="2025014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982980">
              <a:lnSpc>
                <a:spcPct val="100000"/>
              </a:lnSpc>
              <a:spcBef>
                <a:spcPts val="1100"/>
              </a:spcBef>
              <a:tabLst>
                <a:tab pos="1325880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Glorious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Revolution</a:t>
            </a:r>
            <a:endParaRPr sz="1800">
              <a:latin typeface="Verdana"/>
              <a:cs typeface="Verdana"/>
            </a:endParaRPr>
          </a:p>
          <a:p>
            <a:pPr marL="982980">
              <a:lnSpc>
                <a:spcPct val="100000"/>
              </a:lnSpc>
              <a:spcBef>
                <a:spcPts val="1000"/>
              </a:spcBef>
              <a:tabLst>
                <a:tab pos="1325880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Succession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Issues</a:t>
            </a:r>
            <a:endParaRPr sz="1800">
              <a:latin typeface="Verdana"/>
              <a:cs typeface="Verdana"/>
            </a:endParaRPr>
          </a:p>
          <a:p>
            <a:pPr marL="1440815">
              <a:lnSpc>
                <a:spcPct val="100000"/>
              </a:lnSpc>
              <a:spcBef>
                <a:spcPts val="1005"/>
              </a:spcBef>
              <a:tabLst>
                <a:tab pos="1726564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Settlement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20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only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Protestants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throne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England</a:t>
            </a:r>
            <a:endParaRPr sz="1600">
              <a:latin typeface="Verdana"/>
              <a:cs typeface="Verdana"/>
            </a:endParaRPr>
          </a:p>
          <a:p>
            <a:pPr marL="1440815">
              <a:lnSpc>
                <a:spcPct val="100000"/>
              </a:lnSpc>
              <a:spcBef>
                <a:spcPts val="1005"/>
              </a:spcBef>
              <a:tabLst>
                <a:tab pos="1726564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Jacobite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Rebellions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(to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restore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male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line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James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90">
                <a:solidFill>
                  <a:srgbClr val="404040"/>
                </a:solidFill>
                <a:latin typeface="Verdana"/>
                <a:cs typeface="Verdana"/>
              </a:rPr>
              <a:t>II)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  <a:tabLst>
                <a:tab pos="3430270" algn="l"/>
                <a:tab pos="4714875" algn="l"/>
              </a:tabLst>
            </a:pPr>
            <a:r>
              <a:rPr dirty="0" sz="1600" spc="-75">
                <a:latin typeface="Verdana"/>
                <a:cs typeface="Verdana"/>
              </a:rPr>
              <a:t>William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of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Orange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 spc="55">
                <a:latin typeface="Verdana"/>
                <a:cs typeface="Verdana"/>
              </a:rPr>
              <a:t>and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Mary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 spc="-50">
                <a:latin typeface="Wingdings"/>
                <a:cs typeface="Wingdings"/>
              </a:rPr>
              <a:t></a:t>
            </a:r>
            <a:r>
              <a:rPr dirty="0" sz="1600">
                <a:latin typeface="Times New Roman"/>
                <a:cs typeface="Times New Roman"/>
              </a:rPr>
              <a:t>	</a:t>
            </a:r>
            <a:r>
              <a:rPr dirty="0" sz="1600">
                <a:latin typeface="Verdana"/>
                <a:cs typeface="Verdana"/>
              </a:rPr>
              <a:t>Anne</a:t>
            </a:r>
            <a:r>
              <a:rPr dirty="0" sz="1600" spc="-50">
                <a:latin typeface="Verdana"/>
                <a:cs typeface="Verdana"/>
              </a:rPr>
              <a:t> </a:t>
            </a:r>
            <a:r>
              <a:rPr dirty="0" sz="1600" spc="-50">
                <a:latin typeface="Wingdings"/>
                <a:cs typeface="Wingdings"/>
              </a:rPr>
              <a:t></a:t>
            </a:r>
            <a:r>
              <a:rPr dirty="0" sz="1600">
                <a:latin typeface="Times New Roman"/>
                <a:cs typeface="Times New Roman"/>
              </a:rPr>
              <a:t>	</a:t>
            </a:r>
            <a:r>
              <a:rPr dirty="0" sz="1600" spc="-55">
                <a:latin typeface="Verdana"/>
                <a:cs typeface="Verdana"/>
              </a:rPr>
              <a:t>(Sophia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of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50">
                <a:latin typeface="Verdana"/>
                <a:cs typeface="Verdana"/>
              </a:rPr>
              <a:t>Hannover)</a:t>
            </a:r>
            <a:r>
              <a:rPr dirty="0" sz="1600" spc="-75">
                <a:latin typeface="Verdana"/>
                <a:cs typeface="Verdana"/>
              </a:rPr>
              <a:t> </a:t>
            </a:r>
            <a:r>
              <a:rPr dirty="0" sz="1600" spc="-160">
                <a:latin typeface="Wingdings"/>
                <a:cs typeface="Wingdings"/>
              </a:rPr>
              <a:t></a:t>
            </a:r>
            <a:r>
              <a:rPr dirty="0" sz="1600" spc="90">
                <a:latin typeface="Times New Roman"/>
                <a:cs typeface="Times New Roman"/>
              </a:rPr>
              <a:t> </a:t>
            </a:r>
            <a:r>
              <a:rPr dirty="0" sz="1600">
                <a:latin typeface="Verdana"/>
                <a:cs typeface="Verdana"/>
              </a:rPr>
              <a:t>George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320">
                <a:latin typeface="Verdana"/>
                <a:cs typeface="Verdana"/>
              </a:rPr>
              <a:t>I</a:t>
            </a:r>
            <a:r>
              <a:rPr dirty="0" sz="1600" spc="-55">
                <a:latin typeface="Verdana"/>
                <a:cs typeface="Verdana"/>
              </a:rPr>
              <a:t> </a:t>
            </a:r>
            <a:r>
              <a:rPr dirty="0" sz="1600" spc="-160">
                <a:latin typeface="Wingdings"/>
                <a:cs typeface="Wingdings"/>
              </a:rPr>
              <a:t></a:t>
            </a:r>
            <a:r>
              <a:rPr dirty="0" sz="1600" spc="90">
                <a:latin typeface="Times New Roman"/>
                <a:cs typeface="Times New Roman"/>
              </a:rPr>
              <a:t> </a:t>
            </a:r>
            <a:r>
              <a:rPr dirty="0" sz="1600">
                <a:latin typeface="Verdana"/>
                <a:cs typeface="Verdana"/>
              </a:rPr>
              <a:t>George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320">
                <a:latin typeface="Verdana"/>
                <a:cs typeface="Verdana"/>
              </a:rPr>
              <a:t>II</a:t>
            </a:r>
            <a:r>
              <a:rPr dirty="0" sz="1600" spc="-60">
                <a:latin typeface="Verdana"/>
                <a:cs typeface="Verdana"/>
              </a:rPr>
              <a:t> </a:t>
            </a:r>
            <a:r>
              <a:rPr dirty="0" sz="1600" spc="-50">
                <a:latin typeface="Wingdings"/>
                <a:cs typeface="Wingdings"/>
              </a:rPr>
              <a:t>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176256" y="4259579"/>
            <a:ext cx="9931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Verdana"/>
                <a:cs typeface="Verdana"/>
              </a:rPr>
              <a:t>George</a:t>
            </a:r>
            <a:r>
              <a:rPr dirty="0" sz="1600" spc="150">
                <a:latin typeface="Verdana"/>
                <a:cs typeface="Verdana"/>
              </a:rPr>
              <a:t> </a:t>
            </a:r>
            <a:r>
              <a:rPr dirty="0" sz="1600" spc="-350">
                <a:latin typeface="Verdana"/>
                <a:cs typeface="Verdana"/>
              </a:rPr>
              <a:t>III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04426" y="2214372"/>
            <a:ext cx="1924050" cy="1994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52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0"/>
              <a:t>First</a:t>
            </a:r>
            <a:r>
              <a:rPr dirty="0" spc="-240"/>
              <a:t> </a:t>
            </a:r>
            <a:r>
              <a:rPr dirty="0" spc="-220"/>
              <a:t>Efforts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33677" y="2487602"/>
            <a:ext cx="3756660" cy="2329815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Sugar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Proposed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George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Grenville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Raise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Revenue</a:t>
            </a:r>
            <a:endParaRPr sz="1600">
              <a:latin typeface="Verdana"/>
              <a:cs typeface="Verdana"/>
            </a:endParaRPr>
          </a:p>
          <a:p>
            <a:pPr algn="ctr" marL="156845">
              <a:lnSpc>
                <a:spcPct val="100000"/>
              </a:lnSpc>
              <a:spcBef>
                <a:spcPts val="1005"/>
              </a:spcBef>
              <a:tabLst>
                <a:tab pos="44259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50">
                <a:solidFill>
                  <a:srgbClr val="404040"/>
                </a:solidFill>
                <a:latin typeface="Verdana"/>
                <a:cs typeface="Verdana"/>
              </a:rPr>
              <a:t>Replaced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Molasses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30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endParaRPr sz="1600">
              <a:latin typeface="Verdana"/>
              <a:cs typeface="Verdana"/>
            </a:endParaRPr>
          </a:p>
          <a:p>
            <a:pPr algn="ctr" marR="1724025">
              <a:lnSpc>
                <a:spcPct val="100000"/>
              </a:lnSpc>
              <a:spcBef>
                <a:spcPts val="994"/>
              </a:spcBef>
              <a:tabLst>
                <a:tab pos="3422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Quartering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endParaRPr sz="1800">
              <a:latin typeface="Verdana"/>
              <a:cs typeface="Verdana"/>
            </a:endParaRPr>
          </a:p>
          <a:p>
            <a:pPr algn="ctr" marR="732790">
              <a:lnSpc>
                <a:spcPct val="100000"/>
              </a:lnSpc>
              <a:spcBef>
                <a:spcPts val="1005"/>
              </a:spcBef>
              <a:tabLst>
                <a:tab pos="2851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Housing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soldiers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39155" y="866648"/>
            <a:ext cx="522859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Britain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achieved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major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expansion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5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territorial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holdings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defeating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French,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tremendous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expense,</a:t>
            </a:r>
            <a:r>
              <a:rPr dirty="0" sz="16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setting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stage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raise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revenue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consolidate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colonies.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9908" y="2369057"/>
            <a:ext cx="1828799" cy="260299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3676" y="2369057"/>
            <a:ext cx="2871216" cy="200558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3676" y="4453888"/>
            <a:ext cx="2182368" cy="22799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52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Stamp</a:t>
            </a:r>
            <a:r>
              <a:rPr dirty="0" spc="-240"/>
              <a:t> </a:t>
            </a:r>
            <a:r>
              <a:rPr dirty="0" spc="125"/>
              <a:t>Act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33677" y="2631440"/>
            <a:ext cx="323659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70">
                <a:solidFill>
                  <a:srgbClr val="404040"/>
                </a:solidFill>
                <a:latin typeface="Verdana"/>
                <a:cs typeface="Verdana"/>
              </a:rPr>
              <a:t>1765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4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revenue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stamps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on 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most</a:t>
            </a:r>
            <a:r>
              <a:rPr dirty="0" sz="18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printed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items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90">
                <a:solidFill>
                  <a:srgbClr val="404040"/>
                </a:solidFill>
                <a:latin typeface="Verdana"/>
                <a:cs typeface="Verdana"/>
              </a:rPr>
              <a:t>First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direct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tax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users!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847" y="3739134"/>
            <a:ext cx="3950970" cy="296722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147309" y="570483"/>
            <a:ext cx="52285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struggles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18</a:t>
            </a:r>
            <a:r>
              <a:rPr dirty="0" baseline="26455" sz="1575" spc="-97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baseline="26455" sz="1575" spc="142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well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collect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taxes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assert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colonies,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began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perceived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rights.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7556" y="2454401"/>
            <a:ext cx="3353561" cy="251536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7556" y="5106923"/>
            <a:ext cx="2673096" cy="159943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09209" y="2454401"/>
            <a:ext cx="2594610" cy="42519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Response</a:t>
            </a:r>
            <a:r>
              <a:rPr dirty="0" spc="-240"/>
              <a:t> </a:t>
            </a:r>
            <a:r>
              <a:rPr dirty="0" spc="50"/>
              <a:t>&amp; </a:t>
            </a:r>
            <a:r>
              <a:rPr dirty="0" spc="-10"/>
              <a:t>Boycotts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347964" y="2310586"/>
            <a:ext cx="3519170" cy="420306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dirty="0" sz="13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3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700" spc="-60">
                <a:solidFill>
                  <a:srgbClr val="404040"/>
                </a:solidFill>
                <a:latin typeface="Verdana"/>
                <a:cs typeface="Verdana"/>
              </a:rPr>
              <a:t>Stamp</a:t>
            </a:r>
            <a:r>
              <a:rPr dirty="0" sz="17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60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r>
              <a:rPr dirty="0" sz="17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Congress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dirty="0" sz="13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3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700" spc="-65">
                <a:solidFill>
                  <a:srgbClr val="404040"/>
                </a:solidFill>
                <a:latin typeface="Verdana"/>
                <a:cs typeface="Verdana"/>
              </a:rPr>
              <a:t>Non-</a:t>
            </a:r>
            <a:r>
              <a:rPr dirty="0" sz="1700" spc="-60">
                <a:solidFill>
                  <a:srgbClr val="404040"/>
                </a:solidFill>
                <a:latin typeface="Verdana"/>
                <a:cs typeface="Verdana"/>
              </a:rPr>
              <a:t>Importation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Agreements</a:t>
            </a:r>
            <a:endParaRPr sz="1700">
              <a:latin typeface="Verdana"/>
              <a:cs typeface="Verdana"/>
            </a:endParaRPr>
          </a:p>
          <a:p>
            <a:pPr marL="355600" marR="40640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3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3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700" spc="-55">
                <a:solidFill>
                  <a:srgbClr val="404040"/>
                </a:solidFill>
                <a:latin typeface="Verdana"/>
                <a:cs typeface="Verdana"/>
              </a:rPr>
              <a:t>Boycotts</a:t>
            </a:r>
            <a:r>
              <a:rPr dirty="0" sz="17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proved</a:t>
            </a:r>
            <a:r>
              <a:rPr dirty="0" sz="17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7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20">
                <a:solidFill>
                  <a:srgbClr val="404040"/>
                </a:solidFill>
                <a:latin typeface="Verdana"/>
                <a:cs typeface="Verdana"/>
              </a:rPr>
              <a:t>most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effective</a:t>
            </a:r>
            <a:r>
              <a:rPr dirty="0" sz="17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404040"/>
                </a:solidFill>
                <a:latin typeface="Verdana"/>
                <a:cs typeface="Verdana"/>
              </a:rPr>
              <a:t>means</a:t>
            </a:r>
            <a:r>
              <a:rPr dirty="0" sz="17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7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50">
                <a:solidFill>
                  <a:srgbClr val="404040"/>
                </a:solidFill>
                <a:latin typeface="Verdana"/>
                <a:cs typeface="Verdana"/>
              </a:rPr>
              <a:t>protest</a:t>
            </a:r>
            <a:endParaRPr sz="17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501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Economic</a:t>
            </a:r>
            <a:r>
              <a:rPr dirty="0" sz="1500" spc="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impact</a:t>
            </a:r>
            <a:endParaRPr sz="15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75501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145">
                <a:solidFill>
                  <a:srgbClr val="404040"/>
                </a:solidFill>
                <a:latin typeface="Verdana"/>
                <a:cs typeface="Verdana"/>
              </a:rPr>
              <a:t>1765-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1766</a:t>
            </a:r>
            <a:endParaRPr sz="1500">
              <a:latin typeface="Verdana"/>
              <a:cs typeface="Verdana"/>
            </a:endParaRPr>
          </a:p>
          <a:p>
            <a:pPr marL="1155700" marR="316865" indent="-228600">
              <a:lnSpc>
                <a:spcPct val="100000"/>
              </a:lnSpc>
              <a:spcBef>
                <a:spcPts val="1005"/>
              </a:spcBef>
            </a:pPr>
            <a:r>
              <a:rPr dirty="0" sz="1000" spc="11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000" spc="135">
                <a:solidFill>
                  <a:srgbClr val="ACD333"/>
                </a:solidFill>
                <a:latin typeface="Lucida Sans Unicode"/>
                <a:cs typeface="Lucida Sans Unicode"/>
              </a:rPr>
              <a:t> 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Even</a:t>
            </a:r>
            <a:r>
              <a:rPr dirty="0" sz="13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before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Stamp</a:t>
            </a:r>
            <a:r>
              <a:rPr dirty="0" sz="13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65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r>
              <a:rPr dirty="0" sz="13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in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effect!</a:t>
            </a:r>
            <a:endParaRPr sz="1300">
              <a:latin typeface="Verdana"/>
              <a:cs typeface="Verdana"/>
            </a:endParaRPr>
          </a:p>
          <a:p>
            <a:pPr marL="755650" marR="1019810" indent="-28575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London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merchants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demanded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relief</a:t>
            </a:r>
            <a:endParaRPr sz="15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75501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Repealed</a:t>
            </a:r>
            <a:r>
              <a:rPr dirty="0" sz="1500" spc="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March</a:t>
            </a:r>
            <a:r>
              <a:rPr dirty="0" sz="1500" spc="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1766</a:t>
            </a:r>
            <a:endParaRPr sz="1500">
              <a:latin typeface="Verdana"/>
              <a:cs typeface="Verdana"/>
            </a:endParaRPr>
          </a:p>
          <a:p>
            <a:pPr marL="755650" marR="5080" indent="-285750">
              <a:lnSpc>
                <a:spcPct val="100000"/>
              </a:lnSpc>
              <a:spcBef>
                <a:spcPts val="1005"/>
              </a:spcBef>
              <a:tabLst>
                <a:tab pos="75501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Declaratory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5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passed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same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day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9701" y="2409444"/>
            <a:ext cx="2651760" cy="356158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147309" y="570483"/>
            <a:ext cx="52285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struggles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18</a:t>
            </a:r>
            <a:r>
              <a:rPr dirty="0" baseline="26455" sz="1575" spc="-97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baseline="26455" sz="1575" spc="142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well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collect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taxes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assert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colonies,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began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perceived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rights.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7567" y="2659379"/>
            <a:ext cx="1601724" cy="188518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611" y="2409444"/>
            <a:ext cx="2538984" cy="422605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87567" y="4639055"/>
            <a:ext cx="2881884" cy="20604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Townshend</a:t>
            </a:r>
            <a:r>
              <a:rPr dirty="0" spc="-229"/>
              <a:t> </a:t>
            </a:r>
            <a:r>
              <a:rPr dirty="0" spc="-20"/>
              <a:t>Acts </a:t>
            </a:r>
            <a:r>
              <a:rPr dirty="0" spc="100"/>
              <a:t>&amp;</a:t>
            </a:r>
            <a:r>
              <a:rPr dirty="0" spc="-270"/>
              <a:t> </a:t>
            </a:r>
            <a:r>
              <a:rPr dirty="0" spc="-10"/>
              <a:t>Protest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33677" y="2631440"/>
            <a:ext cx="2305050" cy="2347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Passed</a:t>
            </a:r>
            <a:r>
              <a:rPr dirty="0" sz="18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8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raise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revenue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8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was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not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coming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in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because</a:t>
            </a:r>
            <a:r>
              <a:rPr dirty="0" sz="1800" spc="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800" spc="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failure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Stamp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“Writs</a:t>
            </a:r>
            <a:r>
              <a:rPr dirty="0" sz="18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endParaRPr sz="18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</a:pP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Assistance”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33677" y="5080761"/>
            <a:ext cx="22371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Salaries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crown officials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4384" y="2603754"/>
            <a:ext cx="2017014" cy="242849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147309" y="570483"/>
            <a:ext cx="52285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struggles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18</a:t>
            </a:r>
            <a:r>
              <a:rPr dirty="0" baseline="26455" sz="1575" spc="-97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baseline="26455" sz="1575" spc="142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well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collect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taxes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assert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colonies,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began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perceived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rights.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8547" y="2603754"/>
            <a:ext cx="2311146" cy="408279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80654" y="2603754"/>
            <a:ext cx="3672078" cy="23431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356345" y="5250941"/>
            <a:ext cx="2947670" cy="975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Letters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4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Farmer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PA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&amp; 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Mass.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Circular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More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boycotts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755649"/>
            <a:ext cx="375856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Boston</a:t>
            </a:r>
            <a:r>
              <a:rPr dirty="0" spc="-265"/>
              <a:t> </a:t>
            </a:r>
            <a:r>
              <a:rPr dirty="0" spc="-10"/>
              <a:t>Massacre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33677" y="1304797"/>
            <a:ext cx="29692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05">
                <a:solidFill>
                  <a:srgbClr val="EBEBEB"/>
                </a:solidFill>
                <a:latin typeface="Verdana"/>
                <a:cs typeface="Verdana"/>
              </a:rPr>
              <a:t>–</a:t>
            </a:r>
            <a:r>
              <a:rPr dirty="0" sz="3600" spc="-26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3600" spc="85">
                <a:solidFill>
                  <a:srgbClr val="EBEBEB"/>
                </a:solidFill>
                <a:latin typeface="Verdana"/>
                <a:cs typeface="Verdana"/>
              </a:rPr>
              <a:t>March</a:t>
            </a:r>
            <a:r>
              <a:rPr dirty="0" sz="3600" spc="-24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3600" spc="-320">
                <a:solidFill>
                  <a:srgbClr val="EBEBEB"/>
                </a:solidFill>
                <a:latin typeface="Verdana"/>
                <a:cs typeface="Verdana"/>
              </a:rPr>
              <a:t>1770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3372" y="2382520"/>
            <a:ext cx="3829050" cy="4088129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355600" marR="519430" indent="-342900">
              <a:lnSpc>
                <a:spcPct val="80000"/>
              </a:lnSpc>
              <a:spcBef>
                <a:spcPts val="630"/>
              </a:spcBef>
              <a:tabLst>
                <a:tab pos="354965" algn="l"/>
              </a:tabLst>
            </a:pPr>
            <a:r>
              <a:rPr dirty="0" sz="1750" spc="10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7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12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2200" spc="-1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404040"/>
                </a:solidFill>
                <a:latin typeface="Verdana"/>
                <a:cs typeface="Verdana"/>
              </a:rPr>
              <a:t>group</a:t>
            </a:r>
            <a:r>
              <a:rPr dirty="0" sz="2200" spc="-1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2200" spc="-1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404040"/>
                </a:solidFill>
                <a:latin typeface="Verdana"/>
                <a:cs typeface="Verdana"/>
              </a:rPr>
              <a:t>colonists </a:t>
            </a:r>
            <a:r>
              <a:rPr dirty="0" sz="2200" spc="-40">
                <a:solidFill>
                  <a:srgbClr val="404040"/>
                </a:solidFill>
                <a:latin typeface="Verdana"/>
                <a:cs typeface="Verdana"/>
              </a:rPr>
              <a:t>taunting</a:t>
            </a:r>
            <a:r>
              <a:rPr dirty="0" sz="22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10">
                <a:solidFill>
                  <a:srgbClr val="404040"/>
                </a:solidFill>
                <a:latin typeface="Verdana"/>
                <a:cs typeface="Verdana"/>
              </a:rPr>
              <a:t>soldiers </a:t>
            </a:r>
            <a:r>
              <a:rPr dirty="0" sz="2200" spc="-20">
                <a:solidFill>
                  <a:srgbClr val="404040"/>
                </a:solidFill>
                <a:latin typeface="Verdana"/>
                <a:cs typeface="Verdana"/>
              </a:rPr>
              <a:t>guarding</a:t>
            </a:r>
            <a:r>
              <a:rPr dirty="0" sz="2200" spc="-1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22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60">
                <a:solidFill>
                  <a:srgbClr val="404040"/>
                </a:solidFill>
                <a:latin typeface="Verdana"/>
                <a:cs typeface="Verdana"/>
              </a:rPr>
              <a:t>customs </a:t>
            </a:r>
            <a:r>
              <a:rPr dirty="0" sz="2200" spc="-10">
                <a:solidFill>
                  <a:srgbClr val="404040"/>
                </a:solidFill>
                <a:latin typeface="Verdana"/>
                <a:cs typeface="Verdana"/>
              </a:rPr>
              <a:t>house</a:t>
            </a:r>
            <a:endParaRPr sz="2200">
              <a:latin typeface="Verdana"/>
              <a:cs typeface="Verdana"/>
            </a:endParaRPr>
          </a:p>
          <a:p>
            <a:pPr marL="355600" marR="44450" indent="-342900">
              <a:lnSpc>
                <a:spcPct val="8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dirty="0" sz="1750" spc="10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7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200">
                <a:solidFill>
                  <a:srgbClr val="404040"/>
                </a:solidFill>
                <a:latin typeface="Verdana"/>
                <a:cs typeface="Verdana"/>
              </a:rPr>
              <a:t>Wanted</a:t>
            </a:r>
            <a:r>
              <a:rPr dirty="0" sz="22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80">
                <a:solidFill>
                  <a:srgbClr val="404040"/>
                </a:solidFill>
                <a:latin typeface="Verdana"/>
                <a:cs typeface="Verdana"/>
              </a:rPr>
              <a:t>customs </a:t>
            </a:r>
            <a:r>
              <a:rPr dirty="0" sz="2200" spc="-10">
                <a:solidFill>
                  <a:srgbClr val="404040"/>
                </a:solidFill>
                <a:latin typeface="Verdana"/>
                <a:cs typeface="Verdana"/>
              </a:rPr>
              <a:t>official </a:t>
            </a:r>
            <a:r>
              <a:rPr dirty="0" sz="2200" spc="-95">
                <a:solidFill>
                  <a:srgbClr val="404040"/>
                </a:solidFill>
                <a:latin typeface="Verdana"/>
                <a:cs typeface="Verdana"/>
              </a:rPr>
              <a:t>sent</a:t>
            </a:r>
            <a:r>
              <a:rPr dirty="0" sz="2200" spc="-1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30">
                <a:solidFill>
                  <a:srgbClr val="404040"/>
                </a:solidFill>
                <a:latin typeface="Verdana"/>
                <a:cs typeface="Verdana"/>
              </a:rPr>
              <a:t>out</a:t>
            </a:r>
            <a:r>
              <a:rPr dirty="0" sz="2200" spc="-1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2200" spc="-1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12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2200" spc="-1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45">
                <a:solidFill>
                  <a:srgbClr val="404040"/>
                </a:solidFill>
                <a:latin typeface="Verdana"/>
                <a:cs typeface="Verdana"/>
              </a:rPr>
              <a:t>tarred</a:t>
            </a:r>
            <a:r>
              <a:rPr dirty="0" sz="2200" spc="-1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50">
                <a:solidFill>
                  <a:srgbClr val="404040"/>
                </a:solidFill>
                <a:latin typeface="Verdana"/>
                <a:cs typeface="Verdana"/>
              </a:rPr>
              <a:t>and </a:t>
            </a:r>
            <a:r>
              <a:rPr dirty="0" sz="2200" spc="-10">
                <a:solidFill>
                  <a:srgbClr val="404040"/>
                </a:solidFill>
                <a:latin typeface="Verdana"/>
                <a:cs typeface="Verdana"/>
              </a:rPr>
              <a:t>feathered</a:t>
            </a:r>
            <a:endParaRPr sz="2200">
              <a:latin typeface="Verdana"/>
              <a:cs typeface="Verdana"/>
            </a:endParaRPr>
          </a:p>
          <a:p>
            <a:pPr marL="355600" marR="5080" indent="-342900">
              <a:lnSpc>
                <a:spcPts val="2110"/>
              </a:lnSpc>
              <a:spcBef>
                <a:spcPts val="990"/>
              </a:spcBef>
              <a:tabLst>
                <a:tab pos="354965" algn="l"/>
              </a:tabLst>
            </a:pPr>
            <a:r>
              <a:rPr dirty="0" sz="1750" spc="10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7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-10">
                <a:solidFill>
                  <a:srgbClr val="404040"/>
                </a:solidFill>
                <a:latin typeface="Verdana"/>
                <a:cs typeface="Verdana"/>
              </a:rPr>
              <a:t>Additional</a:t>
            </a:r>
            <a:r>
              <a:rPr dirty="0" sz="22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114">
                <a:solidFill>
                  <a:srgbClr val="404040"/>
                </a:solidFill>
                <a:latin typeface="Verdana"/>
                <a:cs typeface="Verdana"/>
              </a:rPr>
              <a:t>soldiers</a:t>
            </a:r>
            <a:r>
              <a:rPr dirty="0" sz="2200" spc="-1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40">
                <a:solidFill>
                  <a:srgbClr val="404040"/>
                </a:solidFill>
                <a:latin typeface="Verdana"/>
                <a:cs typeface="Verdana"/>
              </a:rPr>
              <a:t>arrived </a:t>
            </a:r>
            <a:r>
              <a:rPr dirty="0" sz="22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2200" spc="-1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Verdana"/>
                <a:cs typeface="Verdana"/>
              </a:rPr>
              <a:t>help</a:t>
            </a:r>
            <a:endParaRPr sz="2200">
              <a:latin typeface="Verdana"/>
              <a:cs typeface="Verdana"/>
            </a:endParaRPr>
          </a:p>
          <a:p>
            <a:pPr marL="355600" marR="76200" indent="-342900">
              <a:lnSpc>
                <a:spcPct val="80000"/>
              </a:lnSpc>
              <a:spcBef>
                <a:spcPts val="1019"/>
              </a:spcBef>
              <a:tabLst>
                <a:tab pos="354965" algn="l"/>
              </a:tabLst>
            </a:pPr>
            <a:r>
              <a:rPr dirty="0" sz="1750" spc="10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7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-130">
                <a:solidFill>
                  <a:srgbClr val="404040"/>
                </a:solidFill>
                <a:latin typeface="Verdana"/>
                <a:cs typeface="Verdana"/>
              </a:rPr>
              <a:t>Soldiers</a:t>
            </a:r>
            <a:r>
              <a:rPr dirty="0" sz="22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Verdana"/>
                <a:cs typeface="Verdana"/>
              </a:rPr>
              <a:t>were</a:t>
            </a:r>
            <a:r>
              <a:rPr dirty="0" sz="2200" spc="-1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114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22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95">
                <a:solidFill>
                  <a:srgbClr val="404040"/>
                </a:solidFill>
                <a:latin typeface="Verdana"/>
                <a:cs typeface="Verdana"/>
              </a:rPr>
              <a:t>Boston</a:t>
            </a:r>
            <a:r>
              <a:rPr dirty="0" sz="2200" spc="-1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25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dirty="0" sz="2200" spc="-10">
                <a:solidFill>
                  <a:srgbClr val="404040"/>
                </a:solidFill>
                <a:latin typeface="Verdana"/>
                <a:cs typeface="Verdana"/>
              </a:rPr>
              <a:t>help</a:t>
            </a:r>
            <a:r>
              <a:rPr dirty="0" sz="22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404040"/>
                </a:solidFill>
                <a:latin typeface="Verdana"/>
                <a:cs typeface="Verdana"/>
              </a:rPr>
              <a:t>enforce</a:t>
            </a:r>
            <a:r>
              <a:rPr dirty="0" sz="22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75">
                <a:solidFill>
                  <a:srgbClr val="404040"/>
                </a:solidFill>
                <a:latin typeface="Verdana"/>
                <a:cs typeface="Verdana"/>
              </a:rPr>
              <a:t>tax</a:t>
            </a:r>
            <a:r>
              <a:rPr dirty="0" sz="22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Verdana"/>
                <a:cs typeface="Verdana"/>
              </a:rPr>
              <a:t>laws</a:t>
            </a:r>
            <a:endParaRPr sz="2200">
              <a:latin typeface="Verdana"/>
              <a:cs typeface="Verdana"/>
            </a:endParaRPr>
          </a:p>
          <a:p>
            <a:pPr marL="355600" marR="124460" indent="-342900">
              <a:lnSpc>
                <a:spcPts val="2110"/>
              </a:lnSpc>
              <a:spcBef>
                <a:spcPts val="980"/>
              </a:spcBef>
              <a:tabLst>
                <a:tab pos="354965" algn="l"/>
              </a:tabLst>
            </a:pPr>
            <a:r>
              <a:rPr dirty="0" sz="1750" spc="10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7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200" spc="-190">
                <a:solidFill>
                  <a:srgbClr val="404040"/>
                </a:solidFill>
                <a:latin typeface="Verdana"/>
                <a:cs typeface="Verdana"/>
              </a:rPr>
              <a:t>5</a:t>
            </a:r>
            <a:r>
              <a:rPr dirty="0" sz="22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75">
                <a:solidFill>
                  <a:srgbClr val="404040"/>
                </a:solidFill>
                <a:latin typeface="Verdana"/>
                <a:cs typeface="Verdana"/>
              </a:rPr>
              <a:t>deaths;</a:t>
            </a:r>
            <a:r>
              <a:rPr dirty="0" sz="22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22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65">
                <a:solidFill>
                  <a:srgbClr val="404040"/>
                </a:solidFill>
                <a:latin typeface="Verdana"/>
                <a:cs typeface="Verdana"/>
              </a:rPr>
              <a:t>least</a:t>
            </a:r>
            <a:r>
              <a:rPr dirty="0" sz="2200" spc="-1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190">
                <a:solidFill>
                  <a:srgbClr val="404040"/>
                </a:solidFill>
                <a:latin typeface="Verdana"/>
                <a:cs typeface="Verdana"/>
              </a:rPr>
              <a:t>6</a:t>
            </a:r>
            <a:r>
              <a:rPr dirty="0" sz="22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200" spc="-20">
                <a:solidFill>
                  <a:srgbClr val="404040"/>
                </a:solidFill>
                <a:latin typeface="Verdana"/>
                <a:cs typeface="Verdana"/>
              </a:rPr>
              <a:t>more </a:t>
            </a:r>
            <a:r>
              <a:rPr dirty="0" sz="2200" spc="40">
                <a:solidFill>
                  <a:srgbClr val="404040"/>
                </a:solidFill>
                <a:latin typeface="Verdana"/>
                <a:cs typeface="Verdana"/>
              </a:rPr>
              <a:t>wounded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2365" y="2294380"/>
            <a:ext cx="4889753" cy="448132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147309" y="570483"/>
            <a:ext cx="52285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struggles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18</a:t>
            </a:r>
            <a:r>
              <a:rPr dirty="0" baseline="26455" sz="1575" spc="-97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baseline="26455" sz="1575" spc="142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well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collect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taxes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assert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colonies,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began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perceived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rights.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421876" y="2451100"/>
            <a:ext cx="2273935" cy="2708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 spc="-85">
                <a:latin typeface="Verdana"/>
                <a:cs typeface="Verdana"/>
              </a:rPr>
              <a:t>(left)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Paul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Revere’s </a:t>
            </a:r>
            <a:r>
              <a:rPr dirty="0" sz="1600" spc="-20">
                <a:latin typeface="Verdana"/>
                <a:cs typeface="Verdana"/>
              </a:rPr>
              <a:t>engraving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of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his </a:t>
            </a:r>
            <a:r>
              <a:rPr dirty="0" sz="1600" spc="60">
                <a:latin typeface="Verdana"/>
                <a:cs typeface="Verdana"/>
              </a:rPr>
              <a:t>account</a:t>
            </a:r>
            <a:r>
              <a:rPr dirty="0" sz="1600" spc="-12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of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the</a:t>
            </a:r>
            <a:r>
              <a:rPr dirty="0" sz="1600" spc="-12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Boson </a:t>
            </a:r>
            <a:r>
              <a:rPr dirty="0" sz="1600" spc="-25">
                <a:latin typeface="Verdana"/>
                <a:cs typeface="Verdana"/>
              </a:rPr>
              <a:t>Massacre.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204">
                <a:latin typeface="Verdana"/>
                <a:cs typeface="Verdana"/>
              </a:rPr>
              <a:t>It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45">
                <a:latin typeface="Verdana"/>
                <a:cs typeface="Verdana"/>
              </a:rPr>
              <a:t>appeared </a:t>
            </a:r>
            <a:r>
              <a:rPr dirty="0" sz="1600" spc="-85">
                <a:latin typeface="Verdana"/>
                <a:cs typeface="Verdana"/>
              </a:rPr>
              <a:t>in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the</a:t>
            </a:r>
            <a:r>
              <a:rPr dirty="0" sz="1600" spc="-120">
                <a:latin typeface="Verdana"/>
                <a:cs typeface="Verdana"/>
              </a:rPr>
              <a:t> </a:t>
            </a:r>
            <a:r>
              <a:rPr dirty="0" sz="1600" spc="-70">
                <a:latin typeface="Verdana"/>
                <a:cs typeface="Verdana"/>
              </a:rPr>
              <a:t>Boston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Gazette newspaper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85">
                <a:latin typeface="Verdana"/>
                <a:cs typeface="Verdana"/>
              </a:rPr>
              <a:t>in </a:t>
            </a:r>
            <a:r>
              <a:rPr dirty="0" sz="1600" spc="-25">
                <a:latin typeface="Verdana"/>
                <a:cs typeface="Verdana"/>
              </a:rPr>
              <a:t>the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days </a:t>
            </a:r>
            <a:r>
              <a:rPr dirty="0" sz="1600" spc="-30">
                <a:latin typeface="Verdana"/>
                <a:cs typeface="Verdana"/>
              </a:rPr>
              <a:t>following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the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incident </a:t>
            </a:r>
            <a:r>
              <a:rPr dirty="0" sz="1600" spc="55">
                <a:latin typeface="Verdana"/>
                <a:cs typeface="Verdana"/>
              </a:rPr>
              <a:t>and</a:t>
            </a:r>
            <a:r>
              <a:rPr dirty="0" sz="1600" spc="-125">
                <a:latin typeface="Verdana"/>
                <a:cs typeface="Verdana"/>
              </a:rPr>
              <a:t> </a:t>
            </a:r>
            <a:r>
              <a:rPr dirty="0" sz="1600" spc="-40">
                <a:latin typeface="Verdana"/>
                <a:cs typeface="Verdana"/>
              </a:rPr>
              <a:t>was</a:t>
            </a:r>
            <a:r>
              <a:rPr dirty="0" sz="1600" spc="-13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later </a:t>
            </a:r>
            <a:r>
              <a:rPr dirty="0" sz="1600">
                <a:latin typeface="Verdana"/>
                <a:cs typeface="Verdana"/>
              </a:rPr>
              <a:t>reproduced</a:t>
            </a:r>
            <a:r>
              <a:rPr dirty="0" sz="1600" spc="-10">
                <a:latin typeface="Verdana"/>
                <a:cs typeface="Verdana"/>
              </a:rPr>
              <a:t> </a:t>
            </a:r>
            <a:r>
              <a:rPr dirty="0" sz="1600" spc="-80">
                <a:latin typeface="Verdana"/>
                <a:cs typeface="Verdana"/>
              </a:rPr>
              <a:t>in</a:t>
            </a:r>
            <a:r>
              <a:rPr dirty="0" sz="1600" spc="-10">
                <a:latin typeface="Verdana"/>
                <a:cs typeface="Verdana"/>
              </a:rPr>
              <a:t> papers </a:t>
            </a:r>
            <a:r>
              <a:rPr dirty="0" sz="1600" spc="-40">
                <a:latin typeface="Verdana"/>
                <a:cs typeface="Verdana"/>
              </a:rPr>
              <a:t>throughout</a:t>
            </a:r>
            <a:r>
              <a:rPr dirty="0" sz="1600" spc="-9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the </a:t>
            </a:r>
            <a:r>
              <a:rPr dirty="0" sz="1600" spc="-10">
                <a:latin typeface="Verdana"/>
                <a:cs typeface="Verdana"/>
              </a:rPr>
              <a:t>colonies.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421876" y="5377941"/>
            <a:ext cx="238252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Verdana"/>
                <a:cs typeface="Verdana"/>
              </a:rPr>
              <a:t>Compare</a:t>
            </a:r>
            <a:r>
              <a:rPr dirty="0" sz="1600" spc="-1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to</a:t>
            </a:r>
            <a:r>
              <a:rPr dirty="0" sz="1600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this </a:t>
            </a:r>
            <a:r>
              <a:rPr dirty="0" sz="1600" spc="-10">
                <a:latin typeface="Verdana"/>
                <a:cs typeface="Verdana"/>
              </a:rPr>
              <a:t>account: </a:t>
            </a:r>
            <a:r>
              <a:rPr dirty="0" sz="1600" spc="-50">
                <a:latin typeface="Verdana"/>
                <a:cs typeface="Verdana"/>
              </a:rPr>
              <a:t>http://www.eyewitnesst </a:t>
            </a:r>
            <a:r>
              <a:rPr dirty="0" sz="1600" spc="-35">
                <a:latin typeface="Verdana"/>
                <a:cs typeface="Verdana"/>
              </a:rPr>
              <a:t>ohistory.com/bostonma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421876" y="6353302"/>
            <a:ext cx="10883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5">
                <a:latin typeface="Verdana"/>
                <a:cs typeface="Verdana"/>
              </a:rPr>
              <a:t>ssacre.htm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1030478"/>
            <a:ext cx="43529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Key</a:t>
            </a:r>
            <a:r>
              <a:rPr dirty="0" spc="-250"/>
              <a:t> </a:t>
            </a:r>
            <a:r>
              <a:rPr dirty="0" spc="80"/>
              <a:t>Concepts</a:t>
            </a:r>
            <a:r>
              <a:rPr dirty="0" spc="-240"/>
              <a:t> </a:t>
            </a:r>
            <a:r>
              <a:rPr dirty="0" spc="-190"/>
              <a:t>Era</a:t>
            </a:r>
            <a:r>
              <a:rPr dirty="0" spc="-245"/>
              <a:t> </a:t>
            </a:r>
            <a:r>
              <a:rPr dirty="0" spc="-350"/>
              <a:t>3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49401" y="2320544"/>
            <a:ext cx="11067415" cy="424815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algn="just" marL="355600" marR="355600" indent="-342900">
              <a:lnSpc>
                <a:spcPct val="80000"/>
              </a:lnSpc>
              <a:spcBef>
                <a:spcPts val="505"/>
              </a:spcBef>
            </a:pPr>
            <a:r>
              <a:rPr dirty="0" sz="1400" spc="11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00" spc="150">
                <a:solidFill>
                  <a:srgbClr val="ACD333"/>
                </a:solidFill>
                <a:latin typeface="Lucida Sans Unicode"/>
                <a:cs typeface="Lucida Sans Unicode"/>
              </a:rPr>
              <a:t>  </a:t>
            </a:r>
            <a:r>
              <a:rPr dirty="0" sz="1700" spc="-175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1700" spc="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45">
                <a:solidFill>
                  <a:srgbClr val="404040"/>
                </a:solidFill>
                <a:latin typeface="Verdana"/>
                <a:cs typeface="Verdana"/>
              </a:rPr>
              <a:t>attempts</a:t>
            </a:r>
            <a:r>
              <a:rPr dirty="0" sz="17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7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10">
                <a:solidFill>
                  <a:srgbClr val="404040"/>
                </a:solidFill>
                <a:latin typeface="Verdana"/>
                <a:cs typeface="Verdana"/>
              </a:rPr>
              <a:t>assert</a:t>
            </a:r>
            <a:r>
              <a:rPr dirty="0" sz="17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5" b="1">
                <a:solidFill>
                  <a:srgbClr val="404040"/>
                </a:solidFill>
                <a:latin typeface="Tahoma"/>
                <a:cs typeface="Tahoma"/>
              </a:rPr>
              <a:t>tighter</a:t>
            </a:r>
            <a:r>
              <a:rPr dirty="0" sz="17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45" b="1">
                <a:solidFill>
                  <a:srgbClr val="404040"/>
                </a:solidFill>
                <a:latin typeface="Tahoma"/>
                <a:cs typeface="Tahoma"/>
              </a:rPr>
              <a:t>control</a:t>
            </a:r>
            <a:r>
              <a:rPr dirty="0" sz="17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25" b="1">
                <a:solidFill>
                  <a:srgbClr val="404040"/>
                </a:solidFill>
                <a:latin typeface="Tahoma"/>
                <a:cs typeface="Tahoma"/>
              </a:rPr>
              <a:t>over</a:t>
            </a:r>
            <a:r>
              <a:rPr dirty="0" sz="1700" spc="-3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170" b="1">
                <a:solidFill>
                  <a:srgbClr val="404040"/>
                </a:solidFill>
                <a:latin typeface="Tahoma"/>
                <a:cs typeface="Tahoma"/>
              </a:rPr>
              <a:t>its</a:t>
            </a:r>
            <a:r>
              <a:rPr dirty="0" sz="1700" spc="4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105" b="1">
                <a:solidFill>
                  <a:srgbClr val="404040"/>
                </a:solidFill>
                <a:latin typeface="Tahoma"/>
                <a:cs typeface="Tahoma"/>
              </a:rPr>
              <a:t>North</a:t>
            </a:r>
            <a:r>
              <a:rPr dirty="0" sz="1700" spc="-1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b="1">
                <a:solidFill>
                  <a:srgbClr val="404040"/>
                </a:solidFill>
                <a:latin typeface="Tahoma"/>
                <a:cs typeface="Tahoma"/>
              </a:rPr>
              <a:t>American </a:t>
            </a:r>
            <a:r>
              <a:rPr dirty="0" sz="1700" spc="-10" b="1">
                <a:solidFill>
                  <a:srgbClr val="404040"/>
                </a:solidFill>
                <a:latin typeface="Tahoma"/>
                <a:cs typeface="Tahoma"/>
              </a:rPr>
              <a:t>colonies</a:t>
            </a:r>
            <a:r>
              <a:rPr dirty="0" sz="1700" spc="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7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7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b="1">
                <a:solidFill>
                  <a:srgbClr val="404040"/>
                </a:solidFill>
                <a:latin typeface="Tahoma"/>
                <a:cs typeface="Tahoma"/>
              </a:rPr>
              <a:t>colonial</a:t>
            </a:r>
            <a:r>
              <a:rPr dirty="0" sz="17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40" b="1">
                <a:solidFill>
                  <a:srgbClr val="404040"/>
                </a:solidFill>
                <a:latin typeface="Tahoma"/>
                <a:cs typeface="Tahoma"/>
              </a:rPr>
              <a:t>resolve</a:t>
            </a:r>
            <a:r>
              <a:rPr dirty="0" sz="1700" spc="-1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25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dirty="0" sz="1700" spc="-60">
                <a:solidFill>
                  <a:srgbClr val="404040"/>
                </a:solidFill>
                <a:latin typeface="Verdana"/>
                <a:cs typeface="Verdana"/>
              </a:rPr>
              <a:t>pursue</a:t>
            </a:r>
            <a:r>
              <a:rPr dirty="0" sz="17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20">
                <a:solidFill>
                  <a:srgbClr val="404040"/>
                </a:solidFill>
                <a:latin typeface="Verdana"/>
                <a:cs typeface="Verdana"/>
              </a:rPr>
              <a:t>self-</a:t>
            </a:r>
            <a:r>
              <a:rPr dirty="0" sz="1700" spc="-25">
                <a:solidFill>
                  <a:srgbClr val="404040"/>
                </a:solidFill>
                <a:latin typeface="Verdana"/>
                <a:cs typeface="Verdana"/>
              </a:rPr>
              <a:t>government</a:t>
            </a:r>
            <a:r>
              <a:rPr dirty="0" sz="17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led</a:t>
            </a:r>
            <a:r>
              <a:rPr dirty="0" sz="17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2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7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13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7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colonial</a:t>
            </a:r>
            <a:r>
              <a:rPr dirty="0" sz="17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45">
                <a:solidFill>
                  <a:srgbClr val="404040"/>
                </a:solidFill>
                <a:latin typeface="Verdana"/>
                <a:cs typeface="Verdana"/>
              </a:rPr>
              <a:t>independence</a:t>
            </a:r>
            <a:r>
              <a:rPr dirty="0" sz="17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20">
                <a:solidFill>
                  <a:srgbClr val="404040"/>
                </a:solidFill>
                <a:latin typeface="Verdana"/>
                <a:cs typeface="Verdana"/>
              </a:rPr>
              <a:t>movement</a:t>
            </a:r>
            <a:r>
              <a:rPr dirty="0" sz="17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7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7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65" b="1">
                <a:solidFill>
                  <a:srgbClr val="404040"/>
                </a:solidFill>
                <a:latin typeface="Tahoma"/>
                <a:cs typeface="Tahoma"/>
              </a:rPr>
              <a:t>Revolutionary</a:t>
            </a:r>
            <a:r>
              <a:rPr dirty="0" sz="1700" spc="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20" b="1">
                <a:solidFill>
                  <a:srgbClr val="404040"/>
                </a:solidFill>
                <a:latin typeface="Tahoma"/>
                <a:cs typeface="Tahoma"/>
              </a:rPr>
              <a:t>War</a:t>
            </a:r>
            <a:r>
              <a:rPr dirty="0" sz="1700" spc="-20">
                <a:solidFill>
                  <a:srgbClr val="404040"/>
                </a:solidFill>
                <a:latin typeface="Verdana"/>
                <a:cs typeface="Verdana"/>
              </a:rPr>
              <a:t>.</a:t>
            </a:r>
            <a:endParaRPr sz="1700">
              <a:latin typeface="Verdana"/>
              <a:cs typeface="Verdana"/>
            </a:endParaRPr>
          </a:p>
          <a:p>
            <a:pPr algn="just" marL="755650" marR="453390" indent="-285750">
              <a:lnSpc>
                <a:spcPct val="80000"/>
              </a:lnSpc>
              <a:spcBef>
                <a:spcPts val="10"/>
              </a:spcBef>
            </a:pPr>
            <a:r>
              <a:rPr dirty="0" sz="1400" spc="11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00" spc="105">
                <a:solidFill>
                  <a:srgbClr val="ACD333"/>
                </a:solidFill>
                <a:latin typeface="Lucida Sans Unicode"/>
                <a:cs typeface="Lucida Sans Unicode"/>
              </a:rPr>
              <a:t>  </a:t>
            </a:r>
            <a:r>
              <a:rPr dirty="0" sz="1500" spc="-1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 b="1">
                <a:solidFill>
                  <a:srgbClr val="404040"/>
                </a:solidFill>
                <a:latin typeface="Tahoma"/>
                <a:cs typeface="Tahoma"/>
              </a:rPr>
              <a:t>competition</a:t>
            </a:r>
            <a:r>
              <a:rPr dirty="0" sz="1500" spc="5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404040"/>
                </a:solidFill>
                <a:latin typeface="Tahoma"/>
                <a:cs typeface="Tahoma"/>
              </a:rPr>
              <a:t>among</a:t>
            </a:r>
            <a:r>
              <a:rPr dirty="0" sz="1500" spc="4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50" b="1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dirty="0" sz="1500" spc="4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20" b="1">
                <a:solidFill>
                  <a:srgbClr val="404040"/>
                </a:solidFill>
                <a:latin typeface="Tahoma"/>
                <a:cs typeface="Tahoma"/>
              </a:rPr>
              <a:t>British,</a:t>
            </a:r>
            <a:r>
              <a:rPr dirty="0" sz="1500" spc="6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35" b="1">
                <a:solidFill>
                  <a:srgbClr val="404040"/>
                </a:solidFill>
                <a:latin typeface="Tahoma"/>
                <a:cs typeface="Tahoma"/>
              </a:rPr>
              <a:t>French,</a:t>
            </a:r>
            <a:r>
              <a:rPr dirty="0" sz="1500" spc="5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dirty="0" sz="1500" spc="4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404040"/>
                </a:solidFill>
                <a:latin typeface="Tahoma"/>
                <a:cs typeface="Tahoma"/>
              </a:rPr>
              <a:t>American</a:t>
            </a:r>
            <a:r>
              <a:rPr dirty="0" sz="1500" spc="5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75" b="1">
                <a:solidFill>
                  <a:srgbClr val="404040"/>
                </a:solidFill>
                <a:latin typeface="Tahoma"/>
                <a:cs typeface="Tahoma"/>
              </a:rPr>
              <a:t>Indians</a:t>
            </a:r>
            <a:r>
              <a:rPr dirty="0" sz="1500" spc="6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economic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political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advantage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in 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North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America</a:t>
            </a:r>
            <a:r>
              <a:rPr dirty="0" sz="15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culminated</a:t>
            </a:r>
            <a:r>
              <a:rPr dirty="0" sz="15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4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500" spc="1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Seven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Years’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(the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French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Indian 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War),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4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500" spc="1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which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Britain</a:t>
            </a:r>
            <a:r>
              <a:rPr dirty="0" sz="1500" spc="3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defeated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France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allied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American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Indians.</a:t>
            </a:r>
            <a:endParaRPr sz="1500">
              <a:latin typeface="Verdana"/>
              <a:cs typeface="Verdana"/>
            </a:endParaRPr>
          </a:p>
          <a:p>
            <a:pPr algn="just" marL="469900">
              <a:lnSpc>
                <a:spcPts val="1260"/>
              </a:lnSpc>
            </a:pPr>
            <a:r>
              <a:rPr dirty="0" sz="1400" spc="11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00" spc="75">
                <a:solidFill>
                  <a:srgbClr val="ACD333"/>
                </a:solidFill>
                <a:latin typeface="Lucida Sans Unicode"/>
                <a:cs typeface="Lucida Sans Unicode"/>
              </a:rPr>
              <a:t>  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desire</a:t>
            </a:r>
            <a:r>
              <a:rPr dirty="0" sz="15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many</a:t>
            </a:r>
            <a:r>
              <a:rPr dirty="0" sz="15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colonists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assert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 b="1">
                <a:solidFill>
                  <a:srgbClr val="404040"/>
                </a:solidFill>
                <a:latin typeface="Tahoma"/>
                <a:cs typeface="Tahoma"/>
              </a:rPr>
              <a:t>ideals</a:t>
            </a:r>
            <a:r>
              <a:rPr dirty="0" sz="150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30" b="1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dirty="0" sz="15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75" b="1">
                <a:solidFill>
                  <a:srgbClr val="404040"/>
                </a:solidFill>
                <a:latin typeface="Tahoma"/>
                <a:cs typeface="Tahoma"/>
              </a:rPr>
              <a:t>self-</a:t>
            </a:r>
            <a:r>
              <a:rPr dirty="0" sz="1500" spc="-40" b="1">
                <a:solidFill>
                  <a:srgbClr val="404040"/>
                </a:solidFill>
                <a:latin typeface="Tahoma"/>
                <a:cs typeface="Tahoma"/>
              </a:rPr>
              <a:t>government</a:t>
            </a:r>
            <a:r>
              <a:rPr dirty="0" sz="15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5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85">
                <a:solidFill>
                  <a:srgbClr val="404040"/>
                </a:solidFill>
                <a:latin typeface="Verdana"/>
                <a:cs typeface="Verdana"/>
              </a:rPr>
              <a:t>face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renewed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40" b="1">
                <a:solidFill>
                  <a:srgbClr val="404040"/>
                </a:solidFill>
                <a:latin typeface="Tahoma"/>
                <a:cs typeface="Tahoma"/>
              </a:rPr>
              <a:t>British</a:t>
            </a:r>
            <a:r>
              <a:rPr dirty="0" sz="150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30" b="1">
                <a:solidFill>
                  <a:srgbClr val="404040"/>
                </a:solidFill>
                <a:latin typeface="Tahoma"/>
                <a:cs typeface="Tahoma"/>
              </a:rPr>
              <a:t>imperial</a:t>
            </a:r>
            <a:r>
              <a:rPr dirty="0" sz="15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10" b="1">
                <a:solidFill>
                  <a:srgbClr val="404040"/>
                </a:solidFill>
                <a:latin typeface="Tahoma"/>
                <a:cs typeface="Tahoma"/>
              </a:rPr>
              <a:t>efforts</a:t>
            </a:r>
            <a:r>
              <a:rPr dirty="0" sz="1500" spc="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led</a:t>
            </a:r>
            <a:endParaRPr sz="1500">
              <a:latin typeface="Verdana"/>
              <a:cs typeface="Verdana"/>
            </a:endParaRPr>
          </a:p>
          <a:p>
            <a:pPr marL="755650">
              <a:lnSpc>
                <a:spcPts val="1415"/>
              </a:lnSpc>
            </a:pP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114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5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b="1">
                <a:solidFill>
                  <a:srgbClr val="404040"/>
                </a:solidFill>
                <a:latin typeface="Tahoma"/>
                <a:cs typeface="Tahoma"/>
              </a:rPr>
              <a:t>colonial</a:t>
            </a:r>
            <a:r>
              <a:rPr dirty="0" sz="1500" spc="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404040"/>
                </a:solidFill>
                <a:latin typeface="Tahoma"/>
                <a:cs typeface="Tahoma"/>
              </a:rPr>
              <a:t>independence</a:t>
            </a:r>
            <a:r>
              <a:rPr dirty="0" sz="1500" spc="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0" b="1">
                <a:solidFill>
                  <a:srgbClr val="404040"/>
                </a:solidFill>
                <a:latin typeface="Tahoma"/>
                <a:cs typeface="Tahoma"/>
              </a:rPr>
              <a:t>movement</a:t>
            </a:r>
            <a:r>
              <a:rPr dirty="0" sz="1500" spc="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Britain.</a:t>
            </a:r>
            <a:endParaRPr sz="1500">
              <a:latin typeface="Verdana"/>
              <a:cs typeface="Verdana"/>
            </a:endParaRPr>
          </a:p>
          <a:p>
            <a:pPr marL="355600" marR="135890" indent="-342900">
              <a:lnSpc>
                <a:spcPct val="80000"/>
              </a:lnSpc>
              <a:spcBef>
                <a:spcPts val="200"/>
              </a:spcBef>
              <a:tabLst>
                <a:tab pos="354965" algn="l"/>
              </a:tabLst>
            </a:pPr>
            <a:r>
              <a:rPr dirty="0" sz="1400" spc="6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700" spc="-9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7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American</a:t>
            </a:r>
            <a:r>
              <a:rPr dirty="0" sz="17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55">
                <a:solidFill>
                  <a:srgbClr val="404040"/>
                </a:solidFill>
                <a:latin typeface="Verdana"/>
                <a:cs typeface="Verdana"/>
              </a:rPr>
              <a:t>Revolution’s</a:t>
            </a:r>
            <a:r>
              <a:rPr dirty="0" sz="17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democratic</a:t>
            </a:r>
            <a:r>
              <a:rPr dirty="0" sz="17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7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 b="1">
                <a:solidFill>
                  <a:srgbClr val="404040"/>
                </a:solidFill>
                <a:latin typeface="Tahoma"/>
                <a:cs typeface="Tahoma"/>
              </a:rPr>
              <a:t>republican</a:t>
            </a:r>
            <a:r>
              <a:rPr dirty="0" sz="1700" spc="5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10" b="1">
                <a:solidFill>
                  <a:srgbClr val="404040"/>
                </a:solidFill>
                <a:latin typeface="Tahoma"/>
                <a:cs typeface="Tahoma"/>
              </a:rPr>
              <a:t>ideals</a:t>
            </a:r>
            <a:r>
              <a:rPr dirty="0" sz="1700" spc="5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70">
                <a:solidFill>
                  <a:srgbClr val="404040"/>
                </a:solidFill>
                <a:latin typeface="Verdana"/>
                <a:cs typeface="Verdana"/>
              </a:rPr>
              <a:t>inspired</a:t>
            </a:r>
            <a:r>
              <a:rPr dirty="0" sz="17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new</a:t>
            </a:r>
            <a:r>
              <a:rPr dirty="0" sz="17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70">
                <a:solidFill>
                  <a:srgbClr val="404040"/>
                </a:solidFill>
                <a:latin typeface="Verdana"/>
                <a:cs typeface="Verdana"/>
              </a:rPr>
              <a:t>experiments</a:t>
            </a:r>
            <a:r>
              <a:rPr dirty="0" sz="17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65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7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different </a:t>
            </a:r>
            <a:r>
              <a:rPr dirty="0" sz="1700" spc="-105">
                <a:solidFill>
                  <a:srgbClr val="404040"/>
                </a:solidFill>
                <a:latin typeface="Verdana"/>
                <a:cs typeface="Verdana"/>
              </a:rPr>
              <a:t>forms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7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government.</a:t>
            </a:r>
            <a:endParaRPr sz="1700">
              <a:latin typeface="Verdana"/>
              <a:cs typeface="Verdana"/>
            </a:endParaRPr>
          </a:p>
          <a:p>
            <a:pPr marL="755650" marR="298450" indent="-285750">
              <a:lnSpc>
                <a:spcPct val="80000"/>
              </a:lnSpc>
              <a:spcBef>
                <a:spcPts val="5"/>
              </a:spcBef>
              <a:tabLst>
                <a:tab pos="755015" algn="l"/>
              </a:tabLst>
            </a:pPr>
            <a:r>
              <a:rPr dirty="0" sz="1400" spc="6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ideals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inspired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revolutionary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cause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reflected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new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beliefs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about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politics,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religion,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society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that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had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been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developing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over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course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18th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century.</a:t>
            </a:r>
            <a:endParaRPr sz="1500">
              <a:latin typeface="Verdana"/>
              <a:cs typeface="Verdana"/>
            </a:endParaRPr>
          </a:p>
          <a:p>
            <a:pPr marL="755650" marR="97155" indent="-285750">
              <a:lnSpc>
                <a:spcPct val="80000"/>
              </a:lnSpc>
              <a:tabLst>
                <a:tab pos="755015" algn="l"/>
              </a:tabLst>
            </a:pPr>
            <a:r>
              <a:rPr dirty="0" sz="1400" spc="6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After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declaring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independence,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American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political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leaders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created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 b="1">
                <a:solidFill>
                  <a:srgbClr val="404040"/>
                </a:solidFill>
                <a:latin typeface="Tahoma"/>
                <a:cs typeface="Tahoma"/>
              </a:rPr>
              <a:t>new</a:t>
            </a:r>
            <a:r>
              <a:rPr dirty="0" sz="1500" spc="5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65" b="1">
                <a:solidFill>
                  <a:srgbClr val="404040"/>
                </a:solidFill>
                <a:latin typeface="Tahoma"/>
                <a:cs typeface="Tahoma"/>
              </a:rPr>
              <a:t>constitutions</a:t>
            </a:r>
            <a:r>
              <a:rPr dirty="0" sz="1500" spc="6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 b="1">
                <a:solidFill>
                  <a:srgbClr val="404040"/>
                </a:solidFill>
                <a:latin typeface="Tahoma"/>
                <a:cs typeface="Tahoma"/>
              </a:rPr>
              <a:t>declarations</a:t>
            </a:r>
            <a:r>
              <a:rPr dirty="0" sz="1500" spc="4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45" b="1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dirty="0" sz="1500" spc="5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25" b="1">
                <a:solidFill>
                  <a:srgbClr val="404040"/>
                </a:solidFill>
                <a:latin typeface="Tahoma"/>
                <a:cs typeface="Tahoma"/>
              </a:rPr>
              <a:t>rights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5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articulated</a:t>
            </a:r>
            <a:r>
              <a:rPr dirty="0" sz="15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 b="1">
                <a:solidFill>
                  <a:srgbClr val="404040"/>
                </a:solidFill>
                <a:latin typeface="Tahoma"/>
                <a:cs typeface="Tahoma"/>
              </a:rPr>
              <a:t>role</a:t>
            </a:r>
            <a:r>
              <a:rPr dirty="0" sz="1500" spc="-2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45" b="1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dirty="0" sz="15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50" b="1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dirty="0" sz="1500" spc="-2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65" b="1">
                <a:solidFill>
                  <a:srgbClr val="404040"/>
                </a:solidFill>
                <a:latin typeface="Tahoma"/>
                <a:cs typeface="Tahoma"/>
              </a:rPr>
              <a:t>state</a:t>
            </a:r>
            <a:r>
              <a:rPr dirty="0" sz="1500" spc="-2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b="1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dirty="0" sz="1500" spc="-2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0" b="1">
                <a:solidFill>
                  <a:srgbClr val="404040"/>
                </a:solidFill>
                <a:latin typeface="Tahoma"/>
                <a:cs typeface="Tahoma"/>
              </a:rPr>
              <a:t>federal</a:t>
            </a:r>
            <a:r>
              <a:rPr dirty="0" sz="1500" spc="-1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45" b="1">
                <a:solidFill>
                  <a:srgbClr val="404040"/>
                </a:solidFill>
                <a:latin typeface="Tahoma"/>
                <a:cs typeface="Tahoma"/>
              </a:rPr>
              <a:t>governments</a:t>
            </a:r>
            <a:r>
              <a:rPr dirty="0" sz="15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while</a:t>
            </a:r>
            <a:r>
              <a:rPr dirty="0" sz="15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protecting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 b="1">
                <a:solidFill>
                  <a:srgbClr val="404040"/>
                </a:solidFill>
                <a:latin typeface="Tahoma"/>
                <a:cs typeface="Tahoma"/>
              </a:rPr>
              <a:t>individual</a:t>
            </a:r>
            <a:r>
              <a:rPr dirty="0" sz="1500" spc="-2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60" b="1">
                <a:solidFill>
                  <a:srgbClr val="404040"/>
                </a:solidFill>
                <a:latin typeface="Tahoma"/>
                <a:cs typeface="Tahoma"/>
              </a:rPr>
              <a:t>liberties</a:t>
            </a:r>
            <a:r>
              <a:rPr dirty="0" sz="15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limiting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both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centralized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power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excessive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popular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influence.</a:t>
            </a:r>
            <a:endParaRPr sz="1500">
              <a:latin typeface="Verdana"/>
              <a:cs typeface="Verdana"/>
            </a:endParaRPr>
          </a:p>
          <a:p>
            <a:pPr marL="469900">
              <a:lnSpc>
                <a:spcPts val="1260"/>
              </a:lnSpc>
              <a:tabLst>
                <a:tab pos="755015" algn="l"/>
              </a:tabLst>
            </a:pPr>
            <a:r>
              <a:rPr dirty="0" sz="1400" spc="6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New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forms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 b="1">
                <a:solidFill>
                  <a:srgbClr val="404040"/>
                </a:solidFill>
                <a:latin typeface="Tahoma"/>
                <a:cs typeface="Tahoma"/>
              </a:rPr>
              <a:t>national</a:t>
            </a:r>
            <a:r>
              <a:rPr dirty="0" sz="1500" spc="3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55" b="1">
                <a:solidFill>
                  <a:srgbClr val="404040"/>
                </a:solidFill>
                <a:latin typeface="Tahoma"/>
                <a:cs typeface="Tahoma"/>
              </a:rPr>
              <a:t>culture</a:t>
            </a:r>
            <a:r>
              <a:rPr dirty="0" sz="1500" spc="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 b="1">
                <a:solidFill>
                  <a:srgbClr val="404040"/>
                </a:solidFill>
                <a:latin typeface="Tahoma"/>
                <a:cs typeface="Tahoma"/>
              </a:rPr>
              <a:t>political</a:t>
            </a:r>
            <a:r>
              <a:rPr dirty="0" sz="1500" spc="3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00" b="1">
                <a:solidFill>
                  <a:srgbClr val="404040"/>
                </a:solidFill>
                <a:latin typeface="Tahoma"/>
                <a:cs typeface="Tahoma"/>
              </a:rPr>
              <a:t>institutions</a:t>
            </a:r>
            <a:r>
              <a:rPr dirty="0" sz="1500" spc="3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developed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in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United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States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alongside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continued</a:t>
            </a:r>
            <a:endParaRPr sz="1500">
              <a:latin typeface="Verdana"/>
              <a:cs typeface="Verdana"/>
            </a:endParaRPr>
          </a:p>
          <a:p>
            <a:pPr marL="755650">
              <a:lnSpc>
                <a:spcPts val="1410"/>
              </a:lnSpc>
            </a:pPr>
            <a:r>
              <a:rPr dirty="0" sz="1500" spc="-20" b="1">
                <a:solidFill>
                  <a:srgbClr val="404040"/>
                </a:solidFill>
                <a:latin typeface="Tahoma"/>
                <a:cs typeface="Tahoma"/>
              </a:rPr>
              <a:t>regional</a:t>
            </a:r>
            <a:r>
              <a:rPr dirty="0" sz="1500" spc="2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50" b="1">
                <a:solidFill>
                  <a:srgbClr val="404040"/>
                </a:solidFill>
                <a:latin typeface="Tahoma"/>
                <a:cs typeface="Tahoma"/>
              </a:rPr>
              <a:t>variations</a:t>
            </a:r>
            <a:r>
              <a:rPr dirty="0" sz="1500" spc="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differences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over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economic,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political,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social,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foreign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policy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issues.</a:t>
            </a:r>
            <a:endParaRPr sz="1500">
              <a:latin typeface="Verdana"/>
              <a:cs typeface="Verdana"/>
            </a:endParaRPr>
          </a:p>
          <a:p>
            <a:pPr marL="355600" marR="473709" indent="-342900">
              <a:lnSpc>
                <a:spcPct val="80000"/>
              </a:lnSpc>
              <a:spcBef>
                <a:spcPts val="200"/>
              </a:spcBef>
              <a:tabLst>
                <a:tab pos="354965" algn="l"/>
              </a:tabLst>
            </a:pPr>
            <a:r>
              <a:rPr dirty="0" sz="1400" spc="6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700" spc="-55" b="1">
                <a:solidFill>
                  <a:srgbClr val="404040"/>
                </a:solidFill>
                <a:latin typeface="Tahoma"/>
                <a:cs typeface="Tahoma"/>
              </a:rPr>
              <a:t>Migration</a:t>
            </a:r>
            <a:r>
              <a:rPr dirty="0" sz="17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135" b="1">
                <a:solidFill>
                  <a:srgbClr val="404040"/>
                </a:solidFill>
                <a:latin typeface="Tahoma"/>
                <a:cs typeface="Tahoma"/>
              </a:rPr>
              <a:t>within</a:t>
            </a:r>
            <a:r>
              <a:rPr dirty="0" sz="1700" spc="2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105" b="1">
                <a:solidFill>
                  <a:srgbClr val="404040"/>
                </a:solidFill>
                <a:latin typeface="Tahoma"/>
                <a:cs typeface="Tahoma"/>
              </a:rPr>
              <a:t>North</a:t>
            </a:r>
            <a:r>
              <a:rPr dirty="0" sz="1700" b="1">
                <a:solidFill>
                  <a:srgbClr val="404040"/>
                </a:solidFill>
                <a:latin typeface="Tahoma"/>
                <a:cs typeface="Tahoma"/>
              </a:rPr>
              <a:t> America</a:t>
            </a:r>
            <a:r>
              <a:rPr dirty="0" sz="1700" spc="2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7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competition</a:t>
            </a:r>
            <a:r>
              <a:rPr dirty="0" sz="17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404040"/>
                </a:solidFill>
                <a:latin typeface="Verdana"/>
                <a:cs typeface="Verdana"/>
              </a:rPr>
              <a:t>over</a:t>
            </a:r>
            <a:r>
              <a:rPr dirty="0" sz="17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70">
                <a:solidFill>
                  <a:srgbClr val="404040"/>
                </a:solidFill>
                <a:latin typeface="Verdana"/>
                <a:cs typeface="Verdana"/>
              </a:rPr>
              <a:t>resources,</a:t>
            </a:r>
            <a:r>
              <a:rPr dirty="0" sz="17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35">
                <a:solidFill>
                  <a:srgbClr val="404040"/>
                </a:solidFill>
                <a:latin typeface="Verdana"/>
                <a:cs typeface="Verdana"/>
              </a:rPr>
              <a:t>boundaries,</a:t>
            </a:r>
            <a:r>
              <a:rPr dirty="0" sz="17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7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trade</a:t>
            </a:r>
            <a:r>
              <a:rPr dirty="0" sz="17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intensified </a:t>
            </a:r>
            <a:r>
              <a:rPr dirty="0" sz="1700" spc="-30">
                <a:solidFill>
                  <a:srgbClr val="404040"/>
                </a:solidFill>
                <a:latin typeface="Verdana"/>
                <a:cs typeface="Verdana"/>
              </a:rPr>
              <a:t>conflicts</a:t>
            </a:r>
            <a:r>
              <a:rPr dirty="0" sz="17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among</a:t>
            </a:r>
            <a:r>
              <a:rPr dirty="0" sz="17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peoples</a:t>
            </a:r>
            <a:r>
              <a:rPr dirty="0" sz="17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7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nations.</a:t>
            </a:r>
            <a:endParaRPr sz="1700">
              <a:latin typeface="Verdana"/>
              <a:cs typeface="Verdana"/>
            </a:endParaRPr>
          </a:p>
          <a:p>
            <a:pPr marL="469900">
              <a:lnSpc>
                <a:spcPts val="1270"/>
              </a:lnSpc>
              <a:tabLst>
                <a:tab pos="755015" algn="l"/>
              </a:tabLst>
            </a:pPr>
            <a:r>
              <a:rPr dirty="0" sz="1400" spc="6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17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5">
                <a:solidFill>
                  <a:srgbClr val="404040"/>
                </a:solidFill>
                <a:latin typeface="Verdana"/>
                <a:cs typeface="Verdana"/>
              </a:rPr>
              <a:t>decades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 after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American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independence,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interactions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among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 different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groups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resulted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competition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 for</a:t>
            </a:r>
            <a:endParaRPr sz="1500">
              <a:latin typeface="Verdana"/>
              <a:cs typeface="Verdana"/>
            </a:endParaRPr>
          </a:p>
          <a:p>
            <a:pPr marL="755650">
              <a:lnSpc>
                <a:spcPts val="1440"/>
              </a:lnSpc>
            </a:pP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resources,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shifting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alliances,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cultural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blending.</a:t>
            </a:r>
            <a:endParaRPr sz="1500">
              <a:latin typeface="Verdana"/>
              <a:cs typeface="Verdana"/>
            </a:endParaRPr>
          </a:p>
          <a:p>
            <a:pPr marL="755650" marR="396240" indent="-285750">
              <a:lnSpc>
                <a:spcPct val="80000"/>
              </a:lnSpc>
              <a:spcBef>
                <a:spcPts val="180"/>
              </a:spcBef>
              <a:tabLst>
                <a:tab pos="755015" algn="l"/>
              </a:tabLst>
            </a:pPr>
            <a:r>
              <a:rPr dirty="0" sz="1400" spc="6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continued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presence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European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powers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North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America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challenged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United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States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find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ways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safeguard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50">
                <a:solidFill>
                  <a:srgbClr val="404040"/>
                </a:solidFill>
                <a:latin typeface="Verdana"/>
                <a:cs typeface="Verdana"/>
              </a:rPr>
              <a:t>its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borders,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maintain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neutral </a:t>
            </a:r>
            <a:r>
              <a:rPr dirty="0" sz="1500" spc="-50" b="1">
                <a:solidFill>
                  <a:srgbClr val="404040"/>
                </a:solidFill>
                <a:latin typeface="Tahoma"/>
                <a:cs typeface="Tahoma"/>
              </a:rPr>
              <a:t>trading</a:t>
            </a:r>
            <a:r>
              <a:rPr dirty="0" sz="1500" spc="2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10" b="1">
                <a:solidFill>
                  <a:srgbClr val="404040"/>
                </a:solidFill>
                <a:latin typeface="Tahoma"/>
                <a:cs typeface="Tahoma"/>
              </a:rPr>
              <a:t>rights</a:t>
            </a:r>
            <a:r>
              <a:rPr dirty="0" sz="1500" spc="-110">
                <a:solidFill>
                  <a:srgbClr val="404040"/>
                </a:solidFill>
                <a:latin typeface="Verdana"/>
                <a:cs typeface="Verdana"/>
              </a:rPr>
              <a:t>,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promote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50">
                <a:solidFill>
                  <a:srgbClr val="404040"/>
                </a:solidFill>
                <a:latin typeface="Verdana"/>
                <a:cs typeface="Verdana"/>
              </a:rPr>
              <a:t>its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economic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interests.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412526" y="0"/>
            <a:ext cx="743585" cy="1200150"/>
            <a:chOff x="10412526" y="0"/>
            <a:chExt cx="743585" cy="12001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2526" y="13484"/>
              <a:ext cx="743191" cy="118666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437875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1426" y="3299459"/>
            <a:ext cx="2807970" cy="322783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179" y="232409"/>
            <a:ext cx="4038600" cy="537819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9234" y="228600"/>
            <a:ext cx="4472177" cy="2968752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438643" y="3329177"/>
            <a:ext cx="4490085" cy="3225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14984">
              <a:lnSpc>
                <a:spcPct val="100000"/>
              </a:lnSpc>
              <a:spcBef>
                <a:spcPts val="95"/>
              </a:spcBef>
            </a:pPr>
            <a:r>
              <a:rPr dirty="0" sz="1400" spc="-75">
                <a:latin typeface="Verdana"/>
                <a:cs typeface="Verdana"/>
              </a:rPr>
              <a:t>Far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90">
                <a:latin typeface="Verdana"/>
                <a:cs typeface="Verdana"/>
              </a:rPr>
              <a:t>left: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Boston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Old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State </a:t>
            </a:r>
            <a:r>
              <a:rPr dirty="0" sz="1400" spc="-50">
                <a:latin typeface="Verdana"/>
                <a:cs typeface="Verdana"/>
              </a:rPr>
              <a:t>House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with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circle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of </a:t>
            </a:r>
            <a:r>
              <a:rPr dirty="0" sz="1400">
                <a:latin typeface="Verdana"/>
                <a:cs typeface="Verdana"/>
              </a:rPr>
              <a:t>cobbles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representing </a:t>
            </a:r>
            <a:r>
              <a:rPr dirty="0" sz="1400" spc="-20">
                <a:latin typeface="Verdana"/>
                <a:cs typeface="Verdana"/>
              </a:rPr>
              <a:t>the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85">
                <a:latin typeface="Verdana"/>
                <a:cs typeface="Verdana"/>
              </a:rPr>
              <a:t>site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of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the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Massacre.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400" spc="-100">
                <a:latin typeface="Verdana"/>
                <a:cs typeface="Verdana"/>
              </a:rPr>
              <a:t>Top: </a:t>
            </a:r>
            <a:r>
              <a:rPr dirty="0" sz="1400">
                <a:latin typeface="Verdana"/>
                <a:cs typeface="Verdana"/>
              </a:rPr>
              <a:t>Close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up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of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cobblestones.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680"/>
              </a:spcBef>
            </a:pPr>
            <a:r>
              <a:rPr dirty="0" sz="1400" spc="-95">
                <a:latin typeface="Verdana"/>
                <a:cs typeface="Verdana"/>
              </a:rPr>
              <a:t>Left: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Grave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marker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of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the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40">
                <a:latin typeface="Verdana"/>
                <a:cs typeface="Verdana"/>
              </a:rPr>
              <a:t>five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who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died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and</a:t>
            </a:r>
            <a:r>
              <a:rPr dirty="0" sz="1400" spc="-55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were </a:t>
            </a:r>
            <a:r>
              <a:rPr dirty="0" sz="1400" spc="-25">
                <a:latin typeface="Verdana"/>
                <a:cs typeface="Verdana"/>
              </a:rPr>
              <a:t>buried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 spc="-75">
                <a:latin typeface="Verdana"/>
                <a:cs typeface="Verdana"/>
              </a:rPr>
              <a:t>in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114">
                <a:latin typeface="Verdana"/>
                <a:cs typeface="Verdana"/>
              </a:rPr>
              <a:t>a</a:t>
            </a:r>
            <a:r>
              <a:rPr dirty="0" sz="1400" spc="-3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common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grave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located</a:t>
            </a:r>
            <a:r>
              <a:rPr dirty="0" sz="1400" spc="-3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at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the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Granary </a:t>
            </a:r>
            <a:r>
              <a:rPr dirty="0" sz="1400" spc="-90">
                <a:latin typeface="Verdana"/>
                <a:cs typeface="Verdana"/>
              </a:rPr>
              <a:t>Burying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Ground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130">
                <a:latin typeface="Verdana"/>
                <a:cs typeface="Verdana"/>
              </a:rPr>
              <a:t>just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114">
                <a:latin typeface="Verdana"/>
                <a:cs typeface="Verdana"/>
              </a:rPr>
              <a:t>a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few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30">
                <a:latin typeface="Verdana"/>
                <a:cs typeface="Verdana"/>
              </a:rPr>
              <a:t>blocks</a:t>
            </a:r>
            <a:r>
              <a:rPr dirty="0" sz="1400" spc="-11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from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the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Old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State </a:t>
            </a:r>
            <a:r>
              <a:rPr dirty="0" sz="1400" spc="-60">
                <a:latin typeface="Verdana"/>
                <a:cs typeface="Verdana"/>
              </a:rPr>
              <a:t>House.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Also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30">
                <a:latin typeface="Verdana"/>
                <a:cs typeface="Verdana"/>
              </a:rPr>
              <a:t>identified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on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the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headstone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155">
                <a:latin typeface="Verdana"/>
                <a:cs typeface="Verdana"/>
              </a:rPr>
              <a:t>is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an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11 year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old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who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was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killed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by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114">
                <a:latin typeface="Verdana"/>
                <a:cs typeface="Verdana"/>
              </a:rPr>
              <a:t>a</a:t>
            </a:r>
            <a:r>
              <a:rPr dirty="0" sz="1400" spc="-75">
                <a:latin typeface="Verdana"/>
                <a:cs typeface="Verdana"/>
              </a:rPr>
              <a:t> loyalist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customs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official </a:t>
            </a:r>
            <a:r>
              <a:rPr dirty="0" sz="1400" spc="-120">
                <a:latin typeface="Verdana"/>
                <a:cs typeface="Verdana"/>
              </a:rPr>
              <a:t>11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days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earlier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when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he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fired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into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114">
                <a:latin typeface="Verdana"/>
                <a:cs typeface="Verdana"/>
              </a:rPr>
              <a:t>a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crowd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of </a:t>
            </a:r>
            <a:r>
              <a:rPr dirty="0" sz="1400" spc="-75">
                <a:latin typeface="Verdana"/>
                <a:cs typeface="Verdana"/>
              </a:rPr>
              <a:t>protesters.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 spc="-80">
                <a:latin typeface="Verdana"/>
                <a:cs typeface="Verdana"/>
              </a:rPr>
              <a:t>That</a:t>
            </a:r>
            <a:r>
              <a:rPr dirty="0" sz="1400" spc="-2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official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 spc="-30">
                <a:latin typeface="Verdana"/>
                <a:cs typeface="Verdana"/>
              </a:rPr>
              <a:t>was</a:t>
            </a:r>
            <a:r>
              <a:rPr dirty="0" sz="1400" spc="-2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convicted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of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murder</a:t>
            </a:r>
            <a:r>
              <a:rPr dirty="0" sz="1400" spc="-2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but </a:t>
            </a:r>
            <a:r>
              <a:rPr dirty="0" sz="1400">
                <a:latin typeface="Verdana"/>
                <a:cs typeface="Verdana"/>
              </a:rPr>
              <a:t>pardoned</a:t>
            </a:r>
            <a:r>
              <a:rPr dirty="0" sz="1400" spc="-3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by</a:t>
            </a:r>
            <a:r>
              <a:rPr dirty="0" sz="1400" spc="-5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the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65">
                <a:latin typeface="Verdana"/>
                <a:cs typeface="Verdana"/>
              </a:rPr>
              <a:t>king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and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given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114">
                <a:latin typeface="Verdana"/>
                <a:cs typeface="Verdana"/>
              </a:rPr>
              <a:t>a</a:t>
            </a:r>
            <a:r>
              <a:rPr dirty="0" sz="1400" spc="-4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new</a:t>
            </a:r>
            <a:r>
              <a:rPr dirty="0" sz="1400" spc="-4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position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in </a:t>
            </a:r>
            <a:r>
              <a:rPr dirty="0" sz="1400" spc="-20">
                <a:latin typeface="Verdana"/>
                <a:cs typeface="Verdana"/>
              </a:rPr>
              <a:t>the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customs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service,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114">
                <a:latin typeface="Verdana"/>
                <a:cs typeface="Verdana"/>
              </a:rPr>
              <a:t>a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60">
                <a:latin typeface="Verdana"/>
                <a:cs typeface="Verdana"/>
              </a:rPr>
              <a:t>major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grievance</a:t>
            </a:r>
            <a:r>
              <a:rPr dirty="0" sz="1400" spc="-6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against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the </a:t>
            </a:r>
            <a:r>
              <a:rPr dirty="0" sz="1400" spc="-130">
                <a:latin typeface="Verdana"/>
                <a:cs typeface="Verdana"/>
              </a:rPr>
              <a:t>British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government.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1030478"/>
            <a:ext cx="38481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95"/>
              <a:t>A</a:t>
            </a:r>
            <a:r>
              <a:rPr dirty="0" spc="-254"/>
              <a:t> </a:t>
            </a:r>
            <a:r>
              <a:rPr dirty="0" spc="-155"/>
              <a:t>Break</a:t>
            </a:r>
            <a:r>
              <a:rPr dirty="0" spc="-250"/>
              <a:t> </a:t>
            </a:r>
            <a:r>
              <a:rPr dirty="0" spc="-185"/>
              <a:t>in</a:t>
            </a:r>
            <a:r>
              <a:rPr dirty="0" spc="-229"/>
              <a:t> </a:t>
            </a:r>
            <a:r>
              <a:rPr dirty="0" spc="-130"/>
              <a:t>Protest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86740" y="2475301"/>
            <a:ext cx="6101080" cy="408432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354965" algn="l"/>
              </a:tabLst>
            </a:pPr>
            <a:r>
              <a:rPr dirty="0" sz="1900" spc="114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9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400" spc="-10">
                <a:solidFill>
                  <a:srgbClr val="404040"/>
                </a:solidFill>
                <a:latin typeface="Verdana"/>
                <a:cs typeface="Verdana"/>
              </a:rPr>
              <a:t>Conspiracy?</a:t>
            </a:r>
            <a:endParaRPr sz="2400">
              <a:latin typeface="Verdana"/>
              <a:cs typeface="Verdana"/>
            </a:endParaRPr>
          </a:p>
          <a:p>
            <a:pPr marL="755650" marR="5080" indent="-285750">
              <a:lnSpc>
                <a:spcPct val="80000"/>
              </a:lnSpc>
              <a:spcBef>
                <a:spcPts val="1010"/>
              </a:spcBef>
            </a:pPr>
            <a:r>
              <a:rPr dirty="0" sz="1600" spc="12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600" spc="345">
                <a:solidFill>
                  <a:srgbClr val="ACD333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404040"/>
                </a:solidFill>
                <a:latin typeface="Verdana"/>
                <a:cs typeface="Verdana"/>
              </a:rPr>
              <a:t>During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period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20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140">
                <a:solidFill>
                  <a:srgbClr val="404040"/>
                </a:solidFill>
                <a:latin typeface="Verdana"/>
                <a:cs typeface="Verdana"/>
              </a:rPr>
              <a:t>peace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85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r>
              <a:rPr dirty="0" sz="20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90">
                <a:solidFill>
                  <a:srgbClr val="404040"/>
                </a:solidFill>
                <a:latin typeface="Verdana"/>
                <a:cs typeface="Verdana"/>
              </a:rPr>
              <a:t>1770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dirty="0" sz="2000" spc="-180">
                <a:solidFill>
                  <a:srgbClr val="404040"/>
                </a:solidFill>
                <a:latin typeface="Verdana"/>
                <a:cs typeface="Verdana"/>
              </a:rPr>
              <a:t>1772,</a:t>
            </a:r>
            <a:r>
              <a:rPr dirty="0" sz="20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75">
                <a:solidFill>
                  <a:srgbClr val="404040"/>
                </a:solidFill>
                <a:latin typeface="Verdana"/>
                <a:cs typeface="Verdana"/>
              </a:rPr>
              <a:t>Samuel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Adams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7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15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20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few</a:t>
            </a:r>
            <a:r>
              <a:rPr dirty="0" sz="2000" spc="-1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90">
                <a:solidFill>
                  <a:srgbClr val="404040"/>
                </a:solidFill>
                <a:latin typeface="Verdana"/>
                <a:cs typeface="Verdana"/>
              </a:rPr>
              <a:t>others</a:t>
            </a:r>
            <a:r>
              <a:rPr dirty="0" sz="20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tried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keep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30">
                <a:solidFill>
                  <a:srgbClr val="404040"/>
                </a:solidFill>
                <a:latin typeface="Verdana"/>
                <a:cs typeface="Verdana"/>
              </a:rPr>
              <a:t>alive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20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40">
                <a:solidFill>
                  <a:srgbClr val="404040"/>
                </a:solidFill>
                <a:latin typeface="Verdana"/>
                <a:cs typeface="Verdana"/>
              </a:rPr>
              <a:t>view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3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85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officials were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35">
                <a:solidFill>
                  <a:srgbClr val="404040"/>
                </a:solidFill>
                <a:latin typeface="Verdana"/>
                <a:cs typeface="Verdana"/>
              </a:rPr>
              <a:t>deliberately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50">
                <a:solidFill>
                  <a:srgbClr val="404040"/>
                </a:solidFill>
                <a:latin typeface="Verdana"/>
                <a:cs typeface="Verdana"/>
              </a:rPr>
              <a:t>conspiring</a:t>
            </a:r>
            <a:r>
              <a:rPr dirty="0" sz="20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suppress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colonial</a:t>
            </a:r>
            <a:r>
              <a:rPr dirty="0" sz="20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liberties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</a:tabLst>
            </a:pPr>
            <a:r>
              <a:rPr dirty="0" sz="1900" spc="114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9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400" spc="-50">
                <a:solidFill>
                  <a:srgbClr val="404040"/>
                </a:solidFill>
                <a:latin typeface="Verdana"/>
                <a:cs typeface="Verdana"/>
              </a:rPr>
              <a:t>Committees</a:t>
            </a:r>
            <a:r>
              <a:rPr dirty="0" sz="2400" spc="-1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2400" spc="-1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404040"/>
                </a:solidFill>
                <a:latin typeface="Verdana"/>
                <a:cs typeface="Verdana"/>
              </a:rPr>
              <a:t>Correspondence</a:t>
            </a:r>
            <a:endParaRPr sz="2400">
              <a:latin typeface="Verdana"/>
              <a:cs typeface="Verdana"/>
            </a:endParaRPr>
          </a:p>
          <a:p>
            <a:pPr marL="755650" marR="445770" indent="-285750">
              <a:lnSpc>
                <a:spcPts val="1920"/>
              </a:lnSpc>
              <a:spcBef>
                <a:spcPts val="990"/>
              </a:spcBef>
            </a:pPr>
            <a:r>
              <a:rPr dirty="0" sz="1600" spc="12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600" spc="345">
                <a:solidFill>
                  <a:srgbClr val="ACD333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404040"/>
                </a:solidFill>
                <a:latin typeface="Verdana"/>
                <a:cs typeface="Verdana"/>
              </a:rPr>
              <a:t>Initiated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70">
                <a:solidFill>
                  <a:srgbClr val="404040"/>
                </a:solidFill>
                <a:latin typeface="Verdana"/>
                <a:cs typeface="Verdana"/>
              </a:rPr>
              <a:t>Samuel</a:t>
            </a:r>
            <a:r>
              <a:rPr dirty="0" sz="20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Adams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beginning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Verdana"/>
                <a:cs typeface="Verdana"/>
              </a:rPr>
              <a:t>in </a:t>
            </a:r>
            <a:r>
              <a:rPr dirty="0" sz="2000" spc="-20">
                <a:solidFill>
                  <a:srgbClr val="404040"/>
                </a:solidFill>
                <a:latin typeface="Verdana"/>
                <a:cs typeface="Verdana"/>
              </a:rPr>
              <a:t>1772</a:t>
            </a:r>
            <a:endParaRPr sz="2000">
              <a:latin typeface="Verdana"/>
              <a:cs typeface="Verdana"/>
            </a:endParaRPr>
          </a:p>
          <a:p>
            <a:pPr marL="755650" marR="1718310" indent="-285750">
              <a:lnSpc>
                <a:spcPct val="80000"/>
              </a:lnSpc>
              <a:spcBef>
                <a:spcPts val="1015"/>
              </a:spcBef>
            </a:pPr>
            <a:r>
              <a:rPr dirty="0" sz="1600" spc="12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600" spc="365">
                <a:solidFill>
                  <a:srgbClr val="ACD333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70">
                <a:solidFill>
                  <a:srgbClr val="404040"/>
                </a:solidFill>
                <a:latin typeface="Verdana"/>
                <a:cs typeface="Verdana"/>
              </a:rPr>
              <a:t>Connected</a:t>
            </a:r>
            <a:r>
              <a:rPr dirty="0" sz="20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90">
                <a:solidFill>
                  <a:srgbClr val="404040"/>
                </a:solidFill>
                <a:latin typeface="Verdana"/>
                <a:cs typeface="Verdana"/>
              </a:rPr>
              <a:t>Boston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7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30">
                <a:solidFill>
                  <a:srgbClr val="404040"/>
                </a:solidFill>
                <a:latin typeface="Verdana"/>
                <a:cs typeface="Verdana"/>
              </a:rPr>
              <a:t>other </a:t>
            </a:r>
            <a:r>
              <a:rPr dirty="0" sz="2000" spc="-55">
                <a:solidFill>
                  <a:srgbClr val="404040"/>
                </a:solidFill>
                <a:latin typeface="Verdana"/>
                <a:cs typeface="Verdana"/>
              </a:rPr>
              <a:t>Massachusetts</a:t>
            </a:r>
            <a:r>
              <a:rPr dirty="0" sz="20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towns</a:t>
            </a:r>
            <a:endParaRPr sz="2000">
              <a:latin typeface="Verdana"/>
              <a:cs typeface="Verdana"/>
            </a:endParaRPr>
          </a:p>
          <a:p>
            <a:pPr marL="755650" marR="149860" indent="-285750">
              <a:lnSpc>
                <a:spcPts val="1920"/>
              </a:lnSpc>
              <a:spcBef>
                <a:spcPts val="980"/>
              </a:spcBef>
            </a:pPr>
            <a:r>
              <a:rPr dirty="0" sz="1600" spc="12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600" spc="360">
                <a:solidFill>
                  <a:srgbClr val="ACD333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5">
                <a:solidFill>
                  <a:srgbClr val="404040"/>
                </a:solidFill>
                <a:latin typeface="Verdana"/>
                <a:cs typeface="Verdana"/>
              </a:rPr>
              <a:t>exchanged</a:t>
            </a:r>
            <a:r>
              <a:rPr dirty="0" sz="20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5">
                <a:solidFill>
                  <a:srgbClr val="404040"/>
                </a:solidFill>
                <a:latin typeface="Verdana"/>
                <a:cs typeface="Verdana"/>
              </a:rPr>
              <a:t>letters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Verdana"/>
                <a:cs typeface="Verdana"/>
              </a:rPr>
              <a:t>describing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80">
                <a:solidFill>
                  <a:srgbClr val="404040"/>
                </a:solidFill>
                <a:latin typeface="Verdana"/>
                <a:cs typeface="Verdana"/>
              </a:rPr>
              <a:t>suspicious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Verdana"/>
                <a:cs typeface="Verdana"/>
              </a:rPr>
              <a:t>or </a:t>
            </a:r>
            <a:r>
              <a:rPr dirty="0" sz="2000" spc="-50">
                <a:solidFill>
                  <a:srgbClr val="404040"/>
                </a:solidFill>
                <a:latin typeface="Verdana"/>
                <a:cs typeface="Verdana"/>
              </a:rPr>
              <a:t>potentially</a:t>
            </a:r>
            <a:r>
              <a:rPr dirty="0" sz="20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35">
                <a:solidFill>
                  <a:srgbClr val="404040"/>
                </a:solidFill>
                <a:latin typeface="Verdana"/>
                <a:cs typeface="Verdana"/>
              </a:rPr>
              <a:t>threatening</a:t>
            </a:r>
            <a:r>
              <a:rPr dirty="0" sz="20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80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20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actions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91226" y="570483"/>
            <a:ext cx="52285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struggles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18</a:t>
            </a:r>
            <a:r>
              <a:rPr dirty="0" baseline="26455" sz="1575" spc="-97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baseline="26455" sz="1575" spc="142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well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collect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taxes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assert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colonies,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began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perceived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rights.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4371" y="2267711"/>
            <a:ext cx="1976627" cy="152628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7435" y="3890771"/>
            <a:ext cx="4893564" cy="275310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98385" y="2276855"/>
            <a:ext cx="2873502" cy="15255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62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pc="-155"/>
              <a:t>Inter-</a:t>
            </a:r>
            <a:r>
              <a:rPr dirty="0"/>
              <a:t>Colonial</a:t>
            </a:r>
            <a:r>
              <a:rPr dirty="0" spc="-90"/>
              <a:t> </a:t>
            </a:r>
            <a:r>
              <a:rPr dirty="0" spc="-35"/>
              <a:t>Committees</a:t>
            </a:r>
            <a:r>
              <a:rPr dirty="0" spc="-75"/>
              <a:t> </a:t>
            </a:r>
            <a:r>
              <a:rPr dirty="0"/>
              <a:t>of</a:t>
            </a:r>
            <a:r>
              <a:rPr dirty="0" spc="-95"/>
              <a:t> </a:t>
            </a:r>
            <a:r>
              <a:rPr dirty="0" spc="-10"/>
              <a:t>Correspondence</a:t>
            </a:r>
            <a:endParaRPr sz="1450">
              <a:latin typeface="Lucida Sans Unicode"/>
              <a:cs typeface="Lucida Sans Unicode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0"/>
              <a:t>Initiated</a:t>
            </a:r>
            <a:r>
              <a:rPr dirty="0" sz="1600" spc="-90"/>
              <a:t> </a:t>
            </a:r>
            <a:r>
              <a:rPr dirty="0" sz="1600"/>
              <a:t>by</a:t>
            </a:r>
            <a:r>
              <a:rPr dirty="0" sz="1600" spc="-105"/>
              <a:t> </a:t>
            </a:r>
            <a:r>
              <a:rPr dirty="0" sz="1600" spc="-25"/>
              <a:t>the</a:t>
            </a:r>
            <a:r>
              <a:rPr dirty="0" sz="1600" spc="-110"/>
              <a:t> </a:t>
            </a:r>
            <a:r>
              <a:rPr dirty="0" sz="1600"/>
              <a:t>VA</a:t>
            </a:r>
            <a:r>
              <a:rPr dirty="0" sz="1600" spc="-95"/>
              <a:t> </a:t>
            </a:r>
            <a:r>
              <a:rPr dirty="0" sz="1600" spc="-45"/>
              <a:t>House</a:t>
            </a:r>
            <a:r>
              <a:rPr dirty="0" sz="1600" spc="-100"/>
              <a:t> </a:t>
            </a:r>
            <a:r>
              <a:rPr dirty="0" sz="1600"/>
              <a:t>of</a:t>
            </a:r>
            <a:r>
              <a:rPr dirty="0" sz="1600" spc="-100"/>
              <a:t> Burgesses</a:t>
            </a:r>
            <a:r>
              <a:rPr dirty="0" sz="1600" spc="-90"/>
              <a:t> in </a:t>
            </a:r>
            <a:r>
              <a:rPr dirty="0" sz="1600" spc="-20"/>
              <a:t>1773</a:t>
            </a:r>
            <a:endParaRPr sz="1600">
              <a:latin typeface="Lucida Sans Unicode"/>
              <a:cs typeface="Lucida Sans Unicode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50"/>
              <a:t>Same</a:t>
            </a:r>
            <a:r>
              <a:rPr dirty="0" sz="1600" spc="-75"/>
              <a:t> </a:t>
            </a:r>
            <a:r>
              <a:rPr dirty="0" sz="1600" spc="-50"/>
              <a:t>as</a:t>
            </a:r>
            <a:r>
              <a:rPr dirty="0" sz="1600" spc="-65"/>
              <a:t> </a:t>
            </a:r>
            <a:r>
              <a:rPr dirty="0" sz="1600" spc="-35"/>
              <a:t>Committees</a:t>
            </a:r>
            <a:r>
              <a:rPr dirty="0" sz="1600" spc="-65"/>
              <a:t> </a:t>
            </a:r>
            <a:r>
              <a:rPr dirty="0" sz="1600"/>
              <a:t>of</a:t>
            </a:r>
            <a:r>
              <a:rPr dirty="0" sz="1600" spc="-70"/>
              <a:t> </a:t>
            </a:r>
            <a:r>
              <a:rPr dirty="0" sz="1600"/>
              <a:t>Correspondence</a:t>
            </a:r>
            <a:r>
              <a:rPr dirty="0" sz="1600" spc="-80"/>
              <a:t> </a:t>
            </a:r>
            <a:r>
              <a:rPr dirty="0" sz="1600" spc="-20"/>
              <a:t>but</a:t>
            </a:r>
            <a:r>
              <a:rPr dirty="0" sz="1600" spc="-60"/>
              <a:t> </a:t>
            </a:r>
            <a:r>
              <a:rPr dirty="0" sz="1600" spc="-40"/>
              <a:t>throughout</a:t>
            </a:r>
            <a:r>
              <a:rPr dirty="0" sz="1600" spc="-70"/>
              <a:t> </a:t>
            </a:r>
            <a:r>
              <a:rPr dirty="0" sz="1600" spc="-25"/>
              <a:t>the</a:t>
            </a:r>
            <a:endParaRPr sz="1600">
              <a:latin typeface="Lucida Sans Unicode"/>
              <a:cs typeface="Lucida Sans Unicode"/>
            </a:endParaRPr>
          </a:p>
          <a:p>
            <a:pPr marL="755650">
              <a:lnSpc>
                <a:spcPct val="100000"/>
              </a:lnSpc>
              <a:spcBef>
                <a:spcPts val="5"/>
              </a:spcBef>
            </a:pPr>
            <a:r>
              <a:rPr dirty="0" sz="1600" spc="-10"/>
              <a:t>colonies</a:t>
            </a:r>
            <a:endParaRPr sz="1600"/>
          </a:p>
          <a:p>
            <a:pPr marL="755650" marR="860425" indent="-28575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0"/>
              <a:t>Allows</a:t>
            </a:r>
            <a:r>
              <a:rPr dirty="0" sz="1600" spc="-95"/>
              <a:t> </a:t>
            </a:r>
            <a:r>
              <a:rPr dirty="0" sz="1600" spc="-55"/>
              <a:t>Virginia</a:t>
            </a:r>
            <a:r>
              <a:rPr dirty="0" sz="1600" spc="-90"/>
              <a:t> </a:t>
            </a:r>
            <a:r>
              <a:rPr dirty="0" sz="1600" spc="55"/>
              <a:t>and</a:t>
            </a:r>
            <a:r>
              <a:rPr dirty="0" sz="1600" spc="-105"/>
              <a:t> </a:t>
            </a:r>
            <a:r>
              <a:rPr dirty="0" sz="1600" spc="-75"/>
              <a:t>others</a:t>
            </a:r>
            <a:r>
              <a:rPr dirty="0" sz="1600" spc="-95"/>
              <a:t> </a:t>
            </a:r>
            <a:r>
              <a:rPr dirty="0" sz="1600" spc="-20"/>
              <a:t>to</a:t>
            </a:r>
            <a:r>
              <a:rPr dirty="0" sz="1600" spc="-105"/>
              <a:t> </a:t>
            </a:r>
            <a:r>
              <a:rPr dirty="0" sz="1600" spc="85"/>
              <a:t>be</a:t>
            </a:r>
            <a:r>
              <a:rPr dirty="0" sz="1600" spc="-105"/>
              <a:t> </a:t>
            </a:r>
            <a:r>
              <a:rPr dirty="0" sz="1600"/>
              <a:t>aware</a:t>
            </a:r>
            <a:r>
              <a:rPr dirty="0" sz="1600" spc="-110"/>
              <a:t> </a:t>
            </a:r>
            <a:r>
              <a:rPr dirty="0" sz="1600"/>
              <a:t>of</a:t>
            </a:r>
            <a:r>
              <a:rPr dirty="0" sz="1600" spc="-105"/>
              <a:t> </a:t>
            </a:r>
            <a:r>
              <a:rPr dirty="0" sz="1600" spc="-25"/>
              <a:t>the</a:t>
            </a:r>
            <a:r>
              <a:rPr dirty="0" sz="1600" spc="-114"/>
              <a:t> </a:t>
            </a:r>
            <a:r>
              <a:rPr dirty="0" sz="1600" spc="-45"/>
              <a:t>events</a:t>
            </a:r>
            <a:r>
              <a:rPr dirty="0" sz="1600" spc="-120"/>
              <a:t> </a:t>
            </a:r>
            <a:r>
              <a:rPr dirty="0" sz="1600" spc="-25"/>
              <a:t>in </a:t>
            </a:r>
            <a:r>
              <a:rPr dirty="0" sz="1600" spc="-50"/>
              <a:t>Massachusetts</a:t>
            </a:r>
            <a:r>
              <a:rPr dirty="0" sz="1600" spc="-95"/>
              <a:t> </a:t>
            </a:r>
            <a:r>
              <a:rPr dirty="0" sz="1600" spc="55"/>
              <a:t>and</a:t>
            </a:r>
            <a:r>
              <a:rPr dirty="0" sz="1600" spc="-85"/>
              <a:t> </a:t>
            </a:r>
            <a:r>
              <a:rPr dirty="0" sz="1600"/>
              <a:t>New</a:t>
            </a:r>
            <a:r>
              <a:rPr dirty="0" sz="1600" spc="-95"/>
              <a:t> </a:t>
            </a:r>
            <a:r>
              <a:rPr dirty="0" sz="1600" spc="-85"/>
              <a:t>York</a:t>
            </a:r>
            <a:r>
              <a:rPr dirty="0" sz="1600" spc="-80"/>
              <a:t> </a:t>
            </a:r>
            <a:r>
              <a:rPr dirty="0" sz="1600"/>
              <a:t>(and</a:t>
            </a:r>
            <a:r>
              <a:rPr dirty="0" sz="1600" spc="-85"/>
              <a:t> </a:t>
            </a:r>
            <a:r>
              <a:rPr dirty="0" sz="1600" spc="-10"/>
              <a:t>others)</a:t>
            </a:r>
            <a:endParaRPr sz="1600">
              <a:latin typeface="Lucida Sans Unicode"/>
              <a:cs typeface="Lucida Sans Unicode"/>
            </a:endParaRPr>
          </a:p>
          <a:p>
            <a:pPr marL="755650" marR="5080" indent="-285750">
              <a:lnSpc>
                <a:spcPct val="100000"/>
              </a:lnSpc>
              <a:spcBef>
                <a:spcPts val="1005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95"/>
              <a:t>The</a:t>
            </a:r>
            <a:r>
              <a:rPr dirty="0" sz="1600" spc="-100"/>
              <a:t> </a:t>
            </a:r>
            <a:r>
              <a:rPr dirty="0" sz="1600" spc="-10"/>
              <a:t>Maryland</a:t>
            </a:r>
            <a:r>
              <a:rPr dirty="0" sz="1600" spc="-75"/>
              <a:t> </a:t>
            </a:r>
            <a:r>
              <a:rPr dirty="0" sz="1600" spc="-10"/>
              <a:t>committee</a:t>
            </a:r>
            <a:r>
              <a:rPr dirty="0" sz="1600" spc="-105"/>
              <a:t> </a:t>
            </a:r>
            <a:r>
              <a:rPr dirty="0" sz="1600" spc="-40"/>
              <a:t>was</a:t>
            </a:r>
            <a:r>
              <a:rPr dirty="0" sz="1600" spc="-105"/>
              <a:t> </a:t>
            </a:r>
            <a:r>
              <a:rPr dirty="0" sz="1600" spc="-80"/>
              <a:t>instrumental</a:t>
            </a:r>
            <a:r>
              <a:rPr dirty="0" sz="1600" spc="-95"/>
              <a:t> </a:t>
            </a:r>
            <a:r>
              <a:rPr dirty="0" sz="1600" spc="-80"/>
              <a:t>in</a:t>
            </a:r>
            <a:r>
              <a:rPr dirty="0" sz="1600" spc="-90"/>
              <a:t> </a:t>
            </a:r>
            <a:r>
              <a:rPr dirty="0" sz="1600" spc="-65"/>
              <a:t>setting</a:t>
            </a:r>
            <a:r>
              <a:rPr dirty="0" sz="1600" spc="-105"/>
              <a:t> </a:t>
            </a:r>
            <a:r>
              <a:rPr dirty="0" sz="1600"/>
              <a:t>up</a:t>
            </a:r>
            <a:r>
              <a:rPr dirty="0" sz="1600" spc="-95"/>
              <a:t> </a:t>
            </a:r>
            <a:r>
              <a:rPr dirty="0" sz="1600" spc="-25"/>
              <a:t>the</a:t>
            </a:r>
            <a:r>
              <a:rPr dirty="0" sz="1600" spc="-105"/>
              <a:t> </a:t>
            </a:r>
            <a:r>
              <a:rPr dirty="0" sz="1600" spc="-85"/>
              <a:t>First </a:t>
            </a:r>
            <a:r>
              <a:rPr dirty="0" sz="1600" spc="-10"/>
              <a:t>Continental</a:t>
            </a:r>
            <a:r>
              <a:rPr dirty="0" sz="1600" spc="-114"/>
              <a:t> </a:t>
            </a:r>
            <a:r>
              <a:rPr dirty="0" sz="1600" spc="-10"/>
              <a:t>Congress</a:t>
            </a:r>
            <a:endParaRPr sz="16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445" y="2263900"/>
            <a:ext cx="3496817" cy="453847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123944" y="5751576"/>
            <a:ext cx="732028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Times New Roman"/>
                <a:cs typeface="Times New Roman"/>
              </a:rPr>
              <a:t>The</a:t>
            </a:r>
            <a:r>
              <a:rPr dirty="0" sz="1600" spc="-10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Alternative</a:t>
            </a:r>
            <a:r>
              <a:rPr dirty="0" sz="1600" spc="-5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of</a:t>
            </a:r>
            <a:r>
              <a:rPr dirty="0" sz="1600" spc="-6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Williamsburg</a:t>
            </a:r>
            <a:r>
              <a:rPr dirty="0" sz="1600" spc="-2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by</a:t>
            </a:r>
            <a:r>
              <a:rPr dirty="0" sz="1600" spc="-3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Philip</a:t>
            </a:r>
            <a:r>
              <a:rPr dirty="0" sz="1600" spc="-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Dawe,</a:t>
            </a:r>
            <a:r>
              <a:rPr dirty="0" sz="1600" spc="-50" b="1">
                <a:latin typeface="Times New Roman"/>
                <a:cs typeface="Times New Roman"/>
              </a:rPr>
              <a:t> </a:t>
            </a:r>
            <a:r>
              <a:rPr dirty="0" sz="1600" spc="-20" b="1">
                <a:latin typeface="Times New Roman"/>
                <a:cs typeface="Times New Roman"/>
              </a:rPr>
              <a:t>1775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600">
                <a:latin typeface="Times New Roman"/>
                <a:cs typeface="Times New Roman"/>
              </a:rPr>
              <a:t>Armed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patriots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</a:t>
            </a:r>
            <a:r>
              <a:rPr dirty="0" sz="1600" spc="-7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Williamsburg,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Virginia,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obtain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merchant's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written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agreement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not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to </a:t>
            </a:r>
            <a:r>
              <a:rPr dirty="0" sz="1600">
                <a:latin typeface="Times New Roman"/>
                <a:cs typeface="Times New Roman"/>
              </a:rPr>
              <a:t>import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British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goods.</a:t>
            </a:r>
            <a:r>
              <a:rPr dirty="0" sz="1600" spc="-7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"alternative"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is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containers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tar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feathers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hanging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the </a:t>
            </a:r>
            <a:r>
              <a:rPr dirty="0" sz="1600">
                <a:latin typeface="Times New Roman"/>
                <a:cs typeface="Times New Roman"/>
              </a:rPr>
              <a:t>background.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 i="1">
                <a:latin typeface="Times New Roman"/>
                <a:cs typeface="Times New Roman"/>
              </a:rPr>
              <a:t>(Library</a:t>
            </a:r>
            <a:r>
              <a:rPr dirty="0" sz="1600" spc="-25" i="1">
                <a:latin typeface="Times New Roman"/>
                <a:cs typeface="Times New Roman"/>
              </a:rPr>
              <a:t> </a:t>
            </a:r>
            <a:r>
              <a:rPr dirty="0" sz="1600" i="1">
                <a:latin typeface="Times New Roman"/>
                <a:cs typeface="Times New Roman"/>
              </a:rPr>
              <a:t>of</a:t>
            </a:r>
            <a:r>
              <a:rPr dirty="0" sz="1600" spc="-30" i="1">
                <a:latin typeface="Times New Roman"/>
                <a:cs typeface="Times New Roman"/>
              </a:rPr>
              <a:t> </a:t>
            </a:r>
            <a:r>
              <a:rPr dirty="0" sz="1600" spc="-10" i="1">
                <a:latin typeface="Times New Roman"/>
                <a:cs typeface="Times New Roman"/>
              </a:rPr>
              <a:t>Congress</a:t>
            </a:r>
            <a:r>
              <a:rPr dirty="0" sz="1600" spc="-45" i="1">
                <a:latin typeface="Times New Roman"/>
                <a:cs typeface="Times New Roman"/>
              </a:rPr>
              <a:t> </a:t>
            </a:r>
            <a:r>
              <a:rPr dirty="0" sz="1600" spc="-50" i="1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147309" y="570483"/>
            <a:ext cx="52285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struggles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18</a:t>
            </a:r>
            <a:r>
              <a:rPr dirty="0" baseline="26455" sz="1575" spc="-97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baseline="26455" sz="1575" spc="142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well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collect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taxes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assert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colonies,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began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perceived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rights.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677" y="755649"/>
            <a:ext cx="298196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Protest</a:t>
            </a:r>
            <a:r>
              <a:rPr dirty="0" spc="-190"/>
              <a:t> </a:t>
            </a:r>
            <a:r>
              <a:rPr dirty="0" spc="-195"/>
              <a:t>Slowly </a:t>
            </a:r>
            <a:r>
              <a:rPr dirty="0" spc="-35"/>
              <a:t>Resumes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4"/>
              <a:t>The</a:t>
            </a:r>
            <a:r>
              <a:rPr dirty="0" spc="-260"/>
              <a:t> </a:t>
            </a:r>
            <a:r>
              <a:rPr dirty="0" spc="110"/>
              <a:t>Gaspee</a:t>
            </a:r>
            <a:r>
              <a:rPr dirty="0" spc="-260"/>
              <a:t> </a:t>
            </a:r>
            <a:r>
              <a:rPr dirty="0" spc="-555"/>
              <a:t>–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June</a:t>
            </a:r>
            <a:r>
              <a:rPr dirty="0" spc="-190"/>
              <a:t> </a:t>
            </a:r>
            <a:r>
              <a:rPr dirty="0" spc="-320"/>
              <a:t>1772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80287" y="2429510"/>
            <a:ext cx="4216400" cy="372872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355600" marR="30480" indent="-342900">
              <a:lnSpc>
                <a:spcPts val="2160"/>
              </a:lnSpc>
              <a:spcBef>
                <a:spcPts val="370"/>
              </a:spcBef>
              <a:tabLst>
                <a:tab pos="354965" algn="l"/>
              </a:tabLst>
            </a:pPr>
            <a:r>
              <a:rPr dirty="0" sz="160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6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0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80">
                <a:solidFill>
                  <a:srgbClr val="404040"/>
                </a:solidFill>
                <a:latin typeface="Verdana"/>
                <a:cs typeface="Verdana"/>
              </a:rPr>
              <a:t>Customs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5">
                <a:solidFill>
                  <a:srgbClr val="404040"/>
                </a:solidFill>
                <a:latin typeface="Verdana"/>
                <a:cs typeface="Verdana"/>
              </a:rPr>
              <a:t>ship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95">
                <a:solidFill>
                  <a:srgbClr val="404040"/>
                </a:solidFill>
                <a:latin typeface="Verdana"/>
                <a:cs typeface="Verdana"/>
              </a:rPr>
              <a:t>sent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enforce </a:t>
            </a:r>
            <a:r>
              <a:rPr dirty="0" sz="2000" spc="-90">
                <a:solidFill>
                  <a:srgbClr val="404040"/>
                </a:solidFill>
                <a:latin typeface="Verdana"/>
                <a:cs typeface="Verdana"/>
              </a:rPr>
              <a:t>various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acts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50">
                <a:solidFill>
                  <a:srgbClr val="404040"/>
                </a:solidFill>
                <a:latin typeface="Verdana"/>
                <a:cs typeface="Verdana"/>
              </a:rPr>
              <a:t>Parliament</a:t>
            </a:r>
            <a:r>
              <a:rPr dirty="0" sz="20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404040"/>
                </a:solidFill>
                <a:latin typeface="Verdana"/>
                <a:cs typeface="Verdana"/>
              </a:rPr>
              <a:t>(and </a:t>
            </a:r>
            <a:r>
              <a:rPr dirty="0" sz="2000" spc="90">
                <a:solidFill>
                  <a:srgbClr val="404040"/>
                </a:solidFill>
                <a:latin typeface="Verdana"/>
                <a:cs typeface="Verdana"/>
              </a:rPr>
              <a:t>catch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5">
                <a:solidFill>
                  <a:srgbClr val="404040"/>
                </a:solidFill>
                <a:latin typeface="Verdana"/>
                <a:cs typeface="Verdana"/>
              </a:rPr>
              <a:t>smugglers)</a:t>
            </a:r>
            <a:r>
              <a:rPr dirty="0" sz="20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30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chasing </a:t>
            </a:r>
            <a:r>
              <a:rPr dirty="0" sz="2000" spc="15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40">
                <a:solidFill>
                  <a:srgbClr val="404040"/>
                </a:solidFill>
                <a:latin typeface="Verdana"/>
                <a:cs typeface="Verdana"/>
              </a:rPr>
              <a:t>sloop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14">
                <a:solidFill>
                  <a:srgbClr val="404040"/>
                </a:solidFill>
                <a:latin typeface="Verdana"/>
                <a:cs typeface="Verdana"/>
              </a:rPr>
              <a:t>full</a:t>
            </a:r>
            <a:r>
              <a:rPr dirty="0" sz="2000" spc="-1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Verdana"/>
                <a:cs typeface="Verdana"/>
              </a:rPr>
              <a:t>smuggled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goods</a:t>
            </a:r>
            <a:endParaRPr sz="2000">
              <a:latin typeface="Verdana"/>
              <a:cs typeface="Verdana"/>
            </a:endParaRPr>
          </a:p>
          <a:p>
            <a:pPr marL="355600" marR="116205" indent="-342900">
              <a:lnSpc>
                <a:spcPts val="2160"/>
              </a:lnSpc>
              <a:spcBef>
                <a:spcPts val="1005"/>
              </a:spcBef>
              <a:tabLst>
                <a:tab pos="354965" algn="l"/>
              </a:tabLst>
            </a:pPr>
            <a:r>
              <a:rPr dirty="0" sz="160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6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65">
                <a:solidFill>
                  <a:srgbClr val="404040"/>
                </a:solidFill>
                <a:latin typeface="Verdana"/>
                <a:cs typeface="Verdana"/>
              </a:rPr>
              <a:t>Lured</a:t>
            </a:r>
            <a:r>
              <a:rPr dirty="0" sz="20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60">
                <a:solidFill>
                  <a:srgbClr val="404040"/>
                </a:solidFill>
                <a:latin typeface="Verdana"/>
                <a:cs typeface="Verdana"/>
              </a:rPr>
              <a:t>into</a:t>
            </a:r>
            <a:r>
              <a:rPr dirty="0" sz="20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80">
                <a:solidFill>
                  <a:srgbClr val="404040"/>
                </a:solidFill>
                <a:latin typeface="Verdana"/>
                <a:cs typeface="Verdana"/>
              </a:rPr>
              <a:t>running</a:t>
            </a:r>
            <a:r>
              <a:rPr dirty="0" sz="20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aground</a:t>
            </a:r>
            <a:r>
              <a:rPr dirty="0" sz="20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Verdana"/>
                <a:cs typeface="Verdana"/>
              </a:rPr>
              <a:t>on </a:t>
            </a:r>
            <a:r>
              <a:rPr dirty="0" sz="2000" spc="15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sandbar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404040"/>
                </a:solidFill>
                <a:latin typeface="Verdana"/>
                <a:cs typeface="Verdana"/>
              </a:rPr>
              <a:t>off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coast</a:t>
            </a:r>
            <a:r>
              <a:rPr dirty="0" sz="20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Rhode</a:t>
            </a:r>
            <a:r>
              <a:rPr dirty="0" sz="20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Island</a:t>
            </a:r>
            <a:endParaRPr sz="2000">
              <a:latin typeface="Verdana"/>
              <a:cs typeface="Verdana"/>
            </a:endParaRPr>
          </a:p>
          <a:p>
            <a:pPr marL="355600" marR="5080" indent="-342900">
              <a:lnSpc>
                <a:spcPts val="2160"/>
              </a:lnSpc>
              <a:spcBef>
                <a:spcPts val="995"/>
              </a:spcBef>
              <a:tabLst>
                <a:tab pos="354965" algn="l"/>
              </a:tabLst>
            </a:pPr>
            <a:r>
              <a:rPr dirty="0" sz="160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6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80">
                <a:solidFill>
                  <a:srgbClr val="404040"/>
                </a:solidFill>
                <a:latin typeface="Verdana"/>
                <a:cs typeface="Verdana"/>
              </a:rPr>
              <a:t>Colonists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60">
                <a:solidFill>
                  <a:srgbClr val="404040"/>
                </a:solidFill>
                <a:latin typeface="Verdana"/>
                <a:cs typeface="Verdana"/>
              </a:rPr>
              <a:t>boarded</a:t>
            </a:r>
            <a:r>
              <a:rPr dirty="0" sz="20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5">
                <a:solidFill>
                  <a:srgbClr val="404040"/>
                </a:solidFill>
                <a:latin typeface="Verdana"/>
                <a:cs typeface="Verdana"/>
              </a:rPr>
              <a:t>ship</a:t>
            </a:r>
            <a:r>
              <a:rPr dirty="0" sz="20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40">
                <a:solidFill>
                  <a:srgbClr val="404040"/>
                </a:solidFill>
                <a:latin typeface="Verdana"/>
                <a:cs typeface="Verdana"/>
              </a:rPr>
              <a:t>and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burned</a:t>
            </a:r>
            <a:r>
              <a:rPr dirty="0" sz="2000" spc="-1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endParaRPr sz="2000">
              <a:latin typeface="Verdana"/>
              <a:cs typeface="Verdana"/>
            </a:endParaRPr>
          </a:p>
          <a:p>
            <a:pPr marL="355600" marR="132080" indent="-342900">
              <a:lnSpc>
                <a:spcPts val="216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60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6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0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20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85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20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60">
                <a:solidFill>
                  <a:srgbClr val="404040"/>
                </a:solidFill>
                <a:latin typeface="Verdana"/>
                <a:cs typeface="Verdana"/>
              </a:rPr>
              <a:t>investigation</a:t>
            </a:r>
            <a:r>
              <a:rPr dirty="0" sz="20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revealed </a:t>
            </a:r>
            <a:r>
              <a:rPr dirty="0" sz="2000" spc="-35">
                <a:solidFill>
                  <a:srgbClr val="404040"/>
                </a:solidFill>
                <a:latin typeface="Verdana"/>
                <a:cs typeface="Verdana"/>
              </a:rPr>
              <a:t>nothing</a:t>
            </a:r>
            <a:r>
              <a:rPr dirty="0" sz="2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about</a:t>
            </a:r>
            <a:r>
              <a:rPr dirty="0" sz="2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who</a:t>
            </a:r>
            <a:r>
              <a:rPr dirty="0" sz="2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Verdana"/>
                <a:cs typeface="Verdana"/>
              </a:rPr>
              <a:t>was </a:t>
            </a:r>
            <a:r>
              <a:rPr dirty="0" sz="2000" spc="-30">
                <a:solidFill>
                  <a:srgbClr val="404040"/>
                </a:solidFill>
                <a:latin typeface="Verdana"/>
                <a:cs typeface="Verdana"/>
              </a:rPr>
              <a:t>involved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7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2000" spc="-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Verdana"/>
                <a:cs typeface="Verdana"/>
              </a:rPr>
              <a:t>responsible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7884" y="2363722"/>
            <a:ext cx="6322314" cy="43990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147309" y="570483"/>
            <a:ext cx="52285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struggles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18</a:t>
            </a:r>
            <a:r>
              <a:rPr dirty="0" baseline="26455" sz="1575" spc="-97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baseline="26455" sz="1575" spc="142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well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collect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taxes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assert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colonies,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began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perceived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rights.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1030478"/>
            <a:ext cx="36779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0"/>
              <a:t>Boston</a:t>
            </a:r>
            <a:r>
              <a:rPr dirty="0" spc="-229"/>
              <a:t> </a:t>
            </a:r>
            <a:r>
              <a:rPr dirty="0" spc="-75"/>
              <a:t>Tea</a:t>
            </a:r>
            <a:r>
              <a:rPr dirty="0" spc="-245"/>
              <a:t> </a:t>
            </a:r>
            <a:r>
              <a:rPr dirty="0" spc="-100"/>
              <a:t>Party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61340" y="2587244"/>
            <a:ext cx="10765155" cy="30937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381000" marR="56515" indent="-342900">
              <a:lnSpc>
                <a:spcPct val="80000"/>
              </a:lnSpc>
              <a:spcBef>
                <a:spcPts val="459"/>
              </a:spcBef>
              <a:tabLst>
                <a:tab pos="38036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Background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15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Tea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5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35">
                <a:solidFill>
                  <a:srgbClr val="404040"/>
                </a:solidFill>
                <a:latin typeface="Verdana"/>
                <a:cs typeface="Verdana"/>
              </a:rPr>
              <a:t>1773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meant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reduce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massive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amount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tea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held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35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East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India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Company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50">
                <a:solidFill>
                  <a:srgbClr val="404040"/>
                </a:solidFill>
                <a:latin typeface="Verdana"/>
                <a:cs typeface="Verdana"/>
              </a:rPr>
              <a:t>its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London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warehouses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help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financially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struggling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company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(the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75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passed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in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May)</a:t>
            </a:r>
            <a:endParaRPr sz="1500">
              <a:latin typeface="Verdana"/>
              <a:cs typeface="Verdana"/>
            </a:endParaRPr>
          </a:p>
          <a:p>
            <a:pPr marL="495300">
              <a:lnSpc>
                <a:spcPct val="100000"/>
              </a:lnSpc>
              <a:spcBef>
                <a:spcPts val="665"/>
              </a:spcBef>
              <a:tabLst>
                <a:tab pos="780415" algn="l"/>
              </a:tabLst>
            </a:pPr>
            <a:r>
              <a:rPr dirty="0" sz="1100" spc="5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1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400" spc="-8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50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allowed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company</a:t>
            </a:r>
            <a:r>
              <a:rPr dirty="0" sz="14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ship</a:t>
            </a:r>
            <a:r>
              <a:rPr dirty="0" sz="14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35">
                <a:solidFill>
                  <a:srgbClr val="404040"/>
                </a:solidFill>
                <a:latin typeface="Verdana"/>
                <a:cs typeface="Verdana"/>
              </a:rPr>
              <a:t>its</a:t>
            </a:r>
            <a:r>
              <a:rPr dirty="0" sz="14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tea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404040"/>
                </a:solidFill>
                <a:latin typeface="Verdana"/>
                <a:cs typeface="Verdana"/>
              </a:rPr>
              <a:t>directly</a:t>
            </a:r>
            <a:r>
              <a:rPr dirty="0" sz="14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Verdana"/>
                <a:cs typeface="Verdana"/>
              </a:rPr>
              <a:t>colonies</a:t>
            </a:r>
            <a:r>
              <a:rPr dirty="0" sz="14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404040"/>
                </a:solidFill>
                <a:latin typeface="Verdana"/>
                <a:cs typeface="Verdana"/>
              </a:rPr>
              <a:t>without</a:t>
            </a:r>
            <a:r>
              <a:rPr dirty="0" sz="14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404040"/>
                </a:solidFill>
                <a:latin typeface="Verdana"/>
                <a:cs typeface="Verdana"/>
              </a:rPr>
              <a:t>first</a:t>
            </a:r>
            <a:r>
              <a:rPr dirty="0" sz="14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going</a:t>
            </a:r>
            <a:r>
              <a:rPr dirty="0" sz="14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through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England</a:t>
            </a:r>
            <a:endParaRPr sz="1400">
              <a:latin typeface="Verdana"/>
              <a:cs typeface="Verdana"/>
            </a:endParaRPr>
          </a:p>
          <a:p>
            <a:pPr marL="495300">
              <a:lnSpc>
                <a:spcPts val="1510"/>
              </a:lnSpc>
              <a:spcBef>
                <a:spcPts val="665"/>
              </a:spcBef>
              <a:tabLst>
                <a:tab pos="780415" algn="l"/>
              </a:tabLst>
            </a:pPr>
            <a:r>
              <a:rPr dirty="0" sz="1100" spc="5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1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400" spc="-185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would</a:t>
            </a:r>
            <a:r>
              <a:rPr dirty="0" sz="14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404040"/>
                </a:solidFill>
                <a:latin typeface="Verdana"/>
                <a:cs typeface="Verdana"/>
              </a:rPr>
              <a:t>also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exempt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tea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from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404040"/>
                </a:solidFill>
                <a:latin typeface="Verdana"/>
                <a:cs typeface="Verdana"/>
              </a:rPr>
              <a:t>export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404040"/>
                </a:solidFill>
                <a:latin typeface="Verdana"/>
                <a:cs typeface="Verdana"/>
              </a:rPr>
              <a:t>taxes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upon</a:t>
            </a:r>
            <a:r>
              <a:rPr dirty="0" sz="14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leaving</a:t>
            </a:r>
            <a:r>
              <a:rPr dirty="0" sz="14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404040"/>
                </a:solidFill>
                <a:latin typeface="Verdana"/>
                <a:cs typeface="Verdana"/>
              </a:rPr>
              <a:t>Britain </a:t>
            </a: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but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Townshend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50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404040"/>
                </a:solidFill>
                <a:latin typeface="Verdana"/>
                <a:cs typeface="Verdana"/>
              </a:rPr>
              <a:t>taxes</a:t>
            </a:r>
            <a:r>
              <a:rPr dirty="0" sz="14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collected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4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endParaRPr sz="1400">
              <a:latin typeface="Verdana"/>
              <a:cs typeface="Verdana"/>
            </a:endParaRPr>
          </a:p>
          <a:p>
            <a:pPr marL="781050">
              <a:lnSpc>
                <a:spcPts val="1510"/>
              </a:lnSpc>
            </a:pP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colonies</a:t>
            </a:r>
            <a:r>
              <a:rPr dirty="0" sz="14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were</a:t>
            </a:r>
            <a:r>
              <a:rPr dirty="0" sz="14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404040"/>
                </a:solidFill>
                <a:latin typeface="Verdana"/>
                <a:cs typeface="Verdana"/>
              </a:rPr>
              <a:t>still</a:t>
            </a:r>
            <a:r>
              <a:rPr dirty="0" sz="14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4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7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4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enforced</a:t>
            </a:r>
            <a:endParaRPr sz="1400">
              <a:latin typeface="Verdana"/>
              <a:cs typeface="Verdana"/>
            </a:endParaRPr>
          </a:p>
          <a:p>
            <a:pPr marL="495300">
              <a:lnSpc>
                <a:spcPct val="100000"/>
              </a:lnSpc>
              <a:spcBef>
                <a:spcPts val="660"/>
              </a:spcBef>
              <a:tabLst>
                <a:tab pos="780415" algn="l"/>
              </a:tabLst>
            </a:pPr>
            <a:r>
              <a:rPr dirty="0" sz="1100" spc="5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1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400" spc="-185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404040"/>
                </a:solidFill>
                <a:latin typeface="Verdana"/>
                <a:cs typeface="Verdana"/>
              </a:rPr>
              <a:t>presumed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404040"/>
                </a:solidFill>
                <a:latin typeface="Verdana"/>
                <a:cs typeface="Verdana"/>
              </a:rPr>
              <a:t>this</a:t>
            </a:r>
            <a:r>
              <a:rPr dirty="0" sz="14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would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make</a:t>
            </a:r>
            <a:r>
              <a:rPr dirty="0" sz="14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404040"/>
                </a:solidFill>
                <a:latin typeface="Verdana"/>
                <a:cs typeface="Verdana"/>
              </a:rPr>
              <a:t>East</a:t>
            </a:r>
            <a:r>
              <a:rPr dirty="0" sz="1400" spc="-55">
                <a:solidFill>
                  <a:srgbClr val="404040"/>
                </a:solidFill>
                <a:latin typeface="Verdana"/>
                <a:cs typeface="Verdana"/>
              </a:rPr>
              <a:t> India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tea</a:t>
            </a:r>
            <a:r>
              <a:rPr dirty="0" sz="14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cheaper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than</a:t>
            </a:r>
            <a:r>
              <a:rPr dirty="0" sz="14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smuggled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tea</a:t>
            </a:r>
            <a:r>
              <a:rPr dirty="0" sz="14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04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dirty="0" sz="14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even</a:t>
            </a:r>
            <a:r>
              <a:rPr dirty="0" sz="14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4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taxes</a:t>
            </a:r>
            <a:endParaRPr sz="14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640"/>
              </a:spcBef>
              <a:tabLst>
                <a:tab pos="38036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Governor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Massachusetts’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son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one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importers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tea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75">
                <a:solidFill>
                  <a:srgbClr val="404040"/>
                </a:solidFill>
                <a:latin typeface="Verdana"/>
                <a:cs typeface="Verdana"/>
              </a:rPr>
              <a:t>became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focus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20">
                <a:solidFill>
                  <a:srgbClr val="404040"/>
                </a:solidFill>
                <a:latin typeface="Verdana"/>
                <a:cs typeface="Verdana"/>
              </a:rPr>
              <a:t>this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protest</a:t>
            </a:r>
            <a:endParaRPr sz="1500">
              <a:latin typeface="Verdana"/>
              <a:cs typeface="Verdana"/>
            </a:endParaRPr>
          </a:p>
          <a:p>
            <a:pPr marL="495300">
              <a:lnSpc>
                <a:spcPct val="100000"/>
              </a:lnSpc>
              <a:spcBef>
                <a:spcPts val="670"/>
              </a:spcBef>
              <a:tabLst>
                <a:tab pos="780415" algn="l"/>
              </a:tabLst>
            </a:pPr>
            <a:r>
              <a:rPr dirty="0" sz="1100" spc="5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1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400" spc="-8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 tax</a:t>
            </a:r>
            <a:r>
              <a:rPr dirty="0" sz="14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had</a:t>
            </a:r>
            <a:r>
              <a:rPr dirty="0" sz="14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65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4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paid</a:t>
            </a:r>
            <a:r>
              <a:rPr dirty="0" sz="14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within </a:t>
            </a:r>
            <a:r>
              <a:rPr dirty="0" sz="1400" spc="-120">
                <a:solidFill>
                  <a:srgbClr val="404040"/>
                </a:solidFill>
                <a:latin typeface="Verdana"/>
                <a:cs typeface="Verdana"/>
              </a:rPr>
              <a:t>20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days</a:t>
            </a:r>
            <a:r>
              <a:rPr dirty="0" sz="14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arrival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4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cargo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could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65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4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seized</a:t>
            </a:r>
            <a:r>
              <a:rPr dirty="0" sz="1400" spc="-35">
                <a:solidFill>
                  <a:srgbClr val="404040"/>
                </a:solidFill>
                <a:latin typeface="Verdana"/>
                <a:cs typeface="Verdana"/>
              </a:rPr>
              <a:t> (which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could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happen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4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65">
                <a:solidFill>
                  <a:srgbClr val="404040"/>
                </a:solidFill>
                <a:latin typeface="Verdana"/>
                <a:cs typeface="Verdana"/>
              </a:rPr>
              <a:t>Dec</a:t>
            </a:r>
            <a:r>
              <a:rPr dirty="0" sz="14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17</a:t>
            </a:r>
            <a:r>
              <a:rPr dirty="0" baseline="24691" sz="1350" spc="-15">
                <a:solidFill>
                  <a:srgbClr val="404040"/>
                </a:solidFill>
                <a:latin typeface="Verdana"/>
                <a:cs typeface="Verdana"/>
              </a:rPr>
              <a:t>th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)</a:t>
            </a:r>
            <a:endParaRPr sz="1400">
              <a:latin typeface="Verdana"/>
              <a:cs typeface="Verdana"/>
            </a:endParaRPr>
          </a:p>
          <a:p>
            <a:pPr marL="381000" marR="30480" indent="-342900">
              <a:lnSpc>
                <a:spcPct val="80000"/>
              </a:lnSpc>
              <a:spcBef>
                <a:spcPts val="994"/>
              </a:spcBef>
              <a:tabLst>
                <a:tab pos="38036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evening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December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30">
                <a:solidFill>
                  <a:srgbClr val="404040"/>
                </a:solidFill>
                <a:latin typeface="Verdana"/>
                <a:cs typeface="Verdana"/>
              </a:rPr>
              <a:t>16,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30">
                <a:solidFill>
                  <a:srgbClr val="404040"/>
                </a:solidFill>
                <a:latin typeface="Verdana"/>
                <a:cs typeface="Verdana"/>
              </a:rPr>
              <a:t>1773,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dozens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Bostonian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“Sons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Liberty,”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including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Samuel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Adams,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35">
                <a:solidFill>
                  <a:srgbClr val="404040"/>
                </a:solidFill>
                <a:latin typeface="Verdana"/>
                <a:cs typeface="Verdana"/>
              </a:rPr>
              <a:t>boarded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three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ships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loaded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East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India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Tea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waiting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Boston’s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harbor</a:t>
            </a:r>
            <a:endParaRPr sz="1500">
              <a:latin typeface="Verdana"/>
              <a:cs typeface="Verdana"/>
            </a:endParaRPr>
          </a:p>
          <a:p>
            <a:pPr marL="381000" marR="78740" indent="-342900">
              <a:lnSpc>
                <a:spcPts val="1440"/>
              </a:lnSpc>
              <a:spcBef>
                <a:spcPts val="985"/>
              </a:spcBef>
              <a:tabLst>
                <a:tab pos="38036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tea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35">
                <a:solidFill>
                  <a:srgbClr val="404040"/>
                </a:solidFill>
                <a:latin typeface="Verdana"/>
                <a:cs typeface="Verdana"/>
              </a:rPr>
              <a:t>still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board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ships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because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all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warehouses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were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full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since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no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one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buying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East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India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Tea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(even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though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cheapest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available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9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even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cheaper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than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smuggled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tea)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147309" y="570483"/>
            <a:ext cx="52285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struggles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18</a:t>
            </a:r>
            <a:r>
              <a:rPr dirty="0" baseline="26455" sz="1575" spc="-97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baseline="26455" sz="1575" spc="142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well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collect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taxes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assert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colonies,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began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perceived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rights.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21689" y="2466340"/>
            <a:ext cx="3174365" cy="3974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Disguised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Indians,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they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dumped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70">
                <a:solidFill>
                  <a:srgbClr val="404040"/>
                </a:solidFill>
                <a:latin typeface="Verdana"/>
                <a:cs typeface="Verdana"/>
              </a:rPr>
              <a:t>342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chests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 of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tea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into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Boston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Harbor</a:t>
            </a:r>
            <a:endParaRPr sz="1800">
              <a:latin typeface="Verdana"/>
              <a:cs typeface="Verdana"/>
            </a:endParaRPr>
          </a:p>
          <a:p>
            <a:pPr marL="355600" marR="14986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Reaction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colonies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mixed</a:t>
            </a:r>
            <a:endParaRPr sz="1800">
              <a:latin typeface="Verdana"/>
              <a:cs typeface="Verdana"/>
            </a:endParaRPr>
          </a:p>
          <a:p>
            <a:pPr marL="755650" marR="92075" indent="-285750">
              <a:lnSpc>
                <a:spcPct val="100000"/>
              </a:lnSpc>
              <a:spcBef>
                <a:spcPts val="1005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Some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supported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it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75">
                <a:solidFill>
                  <a:srgbClr val="404040"/>
                </a:solidFill>
                <a:latin typeface="Verdana"/>
                <a:cs typeface="Verdana"/>
              </a:rPr>
              <a:t>a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justifiable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defense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colonial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liberties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(and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more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“tea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parties”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took </a:t>
            </a:r>
            <a:r>
              <a:rPr dirty="0" sz="1600" spc="70">
                <a:solidFill>
                  <a:srgbClr val="404040"/>
                </a:solidFill>
                <a:latin typeface="Verdana"/>
                <a:cs typeface="Verdana"/>
              </a:rPr>
              <a:t>place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through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March 1774)</a:t>
            </a:r>
            <a:endParaRPr sz="1600">
              <a:latin typeface="Verdana"/>
              <a:cs typeface="Verdana"/>
            </a:endParaRPr>
          </a:p>
          <a:p>
            <a:pPr marL="755650" marR="170180" indent="-285750">
              <a:lnSpc>
                <a:spcPct val="100000"/>
              </a:lnSpc>
              <a:spcBef>
                <a:spcPts val="1005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Others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saw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destruction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private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property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as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too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radical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136135" y="2438400"/>
            <a:ext cx="7860030" cy="4306570"/>
            <a:chOff x="4136135" y="2438400"/>
            <a:chExt cx="7860030" cy="4306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6135" y="2438400"/>
              <a:ext cx="4062221" cy="23088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71" y="3800092"/>
              <a:ext cx="4485894" cy="2944366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147309" y="570483"/>
            <a:ext cx="52285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struggles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18</a:t>
            </a:r>
            <a:r>
              <a:rPr dirty="0" baseline="26455" sz="1575" spc="-97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baseline="26455" sz="1575" spc="142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well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collect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taxes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assert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colonies,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began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perceived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rights.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277606" y="2580132"/>
            <a:ext cx="370903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185">
                <a:latin typeface="Verdana"/>
                <a:cs typeface="Verdana"/>
              </a:rPr>
              <a:t>It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30">
                <a:latin typeface="Verdana"/>
                <a:cs typeface="Verdana"/>
              </a:rPr>
              <a:t>took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nearly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35">
                <a:latin typeface="Verdana"/>
                <a:cs typeface="Verdana"/>
              </a:rPr>
              <a:t>three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90">
                <a:latin typeface="Verdana"/>
                <a:cs typeface="Verdana"/>
              </a:rPr>
              <a:t>hours </a:t>
            </a:r>
            <a:r>
              <a:rPr dirty="0" sz="1400" spc="-65">
                <a:latin typeface="Verdana"/>
                <a:cs typeface="Verdana"/>
              </a:rPr>
              <a:t>for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30">
                <a:latin typeface="Verdana"/>
                <a:cs typeface="Verdana"/>
              </a:rPr>
              <a:t>more</a:t>
            </a:r>
            <a:r>
              <a:rPr dirty="0" sz="1400" spc="-85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than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100 </a:t>
            </a:r>
            <a:r>
              <a:rPr dirty="0" sz="1400" spc="-60">
                <a:latin typeface="Verdana"/>
                <a:cs typeface="Verdana"/>
              </a:rPr>
              <a:t>colonists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to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empty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the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tea</a:t>
            </a:r>
            <a:r>
              <a:rPr dirty="0" sz="1400" spc="-65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into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Boston </a:t>
            </a:r>
            <a:r>
              <a:rPr dirty="0" sz="1400" spc="-50">
                <a:latin typeface="Verdana"/>
                <a:cs typeface="Verdana"/>
              </a:rPr>
              <a:t>Harbor.</a:t>
            </a:r>
            <a:r>
              <a:rPr dirty="0" sz="1400" spc="-80">
                <a:latin typeface="Verdana"/>
                <a:cs typeface="Verdana"/>
              </a:rPr>
              <a:t> The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50">
                <a:latin typeface="Verdana"/>
                <a:cs typeface="Verdana"/>
              </a:rPr>
              <a:t>chests</a:t>
            </a:r>
            <a:r>
              <a:rPr dirty="0" sz="1400" spc="-105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held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25">
                <a:latin typeface="Verdana"/>
                <a:cs typeface="Verdana"/>
              </a:rPr>
              <a:t>more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than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90,000 </a:t>
            </a:r>
            <a:r>
              <a:rPr dirty="0" sz="1400" spc="-95">
                <a:latin typeface="Verdana"/>
                <a:cs typeface="Verdana"/>
              </a:rPr>
              <a:t>lbs. </a:t>
            </a:r>
            <a:r>
              <a:rPr dirty="0" sz="1400" spc="-130">
                <a:latin typeface="Verdana"/>
                <a:cs typeface="Verdana"/>
              </a:rPr>
              <a:t>(45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85">
                <a:latin typeface="Verdana"/>
                <a:cs typeface="Verdana"/>
              </a:rPr>
              <a:t>tons)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>
                <a:latin typeface="Verdana"/>
                <a:cs typeface="Verdana"/>
              </a:rPr>
              <a:t>of</a:t>
            </a:r>
            <a:r>
              <a:rPr dirty="0" sz="1400" spc="-9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tea,</a:t>
            </a:r>
            <a:r>
              <a:rPr dirty="0" sz="1400" spc="-7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which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would</a:t>
            </a:r>
            <a:r>
              <a:rPr dirty="0" sz="1400" spc="-10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cost</a:t>
            </a:r>
            <a:r>
              <a:rPr dirty="0" sz="1400" spc="-95">
                <a:latin typeface="Verdana"/>
                <a:cs typeface="Verdana"/>
              </a:rPr>
              <a:t> </a:t>
            </a:r>
            <a:r>
              <a:rPr dirty="0" sz="1400" spc="-20">
                <a:latin typeface="Verdana"/>
                <a:cs typeface="Verdana"/>
              </a:rPr>
              <a:t>over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00" spc="-130">
                <a:latin typeface="Verdana"/>
                <a:cs typeface="Verdana"/>
              </a:rPr>
              <a:t>$1,700,000</a:t>
            </a:r>
            <a:r>
              <a:rPr dirty="0" sz="1400" spc="-75">
                <a:latin typeface="Verdana"/>
                <a:cs typeface="Verdana"/>
              </a:rPr>
              <a:t> </a:t>
            </a:r>
            <a:r>
              <a:rPr dirty="0" sz="1400" spc="-55">
                <a:latin typeface="Verdana"/>
                <a:cs typeface="Verdana"/>
              </a:rPr>
              <a:t>dollars</a:t>
            </a:r>
            <a:r>
              <a:rPr dirty="0" sz="1400" spc="-80">
                <a:latin typeface="Verdana"/>
                <a:cs typeface="Verdana"/>
              </a:rPr>
              <a:t> </a:t>
            </a:r>
            <a:r>
              <a:rPr dirty="0" sz="1400" spc="-10">
                <a:latin typeface="Verdana"/>
                <a:cs typeface="Verdana"/>
              </a:rPr>
              <a:t>today.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33677" y="1030478"/>
            <a:ext cx="36779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0"/>
              <a:t>Boston</a:t>
            </a:r>
            <a:r>
              <a:rPr dirty="0" spc="-229"/>
              <a:t> </a:t>
            </a:r>
            <a:r>
              <a:rPr dirty="0" spc="-75"/>
              <a:t>Tea</a:t>
            </a:r>
            <a:r>
              <a:rPr dirty="0" spc="-245"/>
              <a:t> </a:t>
            </a:r>
            <a:r>
              <a:rPr dirty="0" spc="-100"/>
              <a:t>Party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Response: </a:t>
            </a:r>
            <a:r>
              <a:rPr dirty="0" spc="-90"/>
              <a:t>Intolerable</a:t>
            </a:r>
            <a:r>
              <a:rPr dirty="0" spc="-240"/>
              <a:t> </a:t>
            </a:r>
            <a:r>
              <a:rPr dirty="0" spc="-20"/>
              <a:t>Acts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43559" y="2247392"/>
            <a:ext cx="5334000" cy="416052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Coercive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Acts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25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March-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June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1774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Directed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Massachusetts,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especially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Boston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815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Boston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Port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Bill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81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Massachusetts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Government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30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81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Administration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Justice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30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endParaRPr sz="1600">
              <a:latin typeface="Verdana"/>
              <a:cs typeface="Verdana"/>
            </a:endParaRPr>
          </a:p>
          <a:p>
            <a:pPr marL="755650" marR="86360" indent="-285750">
              <a:lnSpc>
                <a:spcPts val="1730"/>
              </a:lnSpc>
              <a:spcBef>
                <a:spcPts val="1019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7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new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Quartering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60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20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this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one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applied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all the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colonies,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not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50">
                <a:solidFill>
                  <a:srgbClr val="404040"/>
                </a:solidFill>
                <a:latin typeface="Verdana"/>
                <a:cs typeface="Verdana"/>
              </a:rPr>
              <a:t>just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Massachusetts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80"/>
              </a:spcBef>
            </a:pPr>
            <a:endParaRPr sz="1600">
              <a:latin typeface="Verdana"/>
              <a:cs typeface="Verdana"/>
            </a:endParaRPr>
          </a:p>
          <a:p>
            <a:pPr marL="355600" marR="83185" indent="-342900">
              <a:lnSpc>
                <a:spcPts val="1939"/>
              </a:lnSpc>
              <a:spcBef>
                <a:spcPts val="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colonists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feared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their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governments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could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70">
                <a:solidFill>
                  <a:srgbClr val="404040"/>
                </a:solidFill>
                <a:latin typeface="Verdana"/>
                <a:cs typeface="Verdana"/>
              </a:rPr>
              <a:t>changed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15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whim,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thousands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miles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404040"/>
                </a:solidFill>
                <a:latin typeface="Verdana"/>
                <a:cs typeface="Verdana"/>
              </a:rPr>
              <a:t>away</a:t>
            </a:r>
            <a:endParaRPr sz="1800">
              <a:latin typeface="Verdana"/>
              <a:cs typeface="Verdana"/>
            </a:endParaRPr>
          </a:p>
          <a:p>
            <a:pPr marL="755650" marR="86360" indent="-285750">
              <a:lnSpc>
                <a:spcPts val="1730"/>
              </a:lnSpc>
              <a:spcBef>
                <a:spcPts val="101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Violation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constitutional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rights,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natural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rights,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colonial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charters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147309" y="570483"/>
            <a:ext cx="52285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struggles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18</a:t>
            </a:r>
            <a:r>
              <a:rPr dirty="0" baseline="26455" sz="1575" spc="-97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baseline="26455" sz="1575" spc="142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well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collect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taxes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assert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colonies,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began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perceived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rights.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5728" y="2346960"/>
            <a:ext cx="5849874" cy="42725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52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0"/>
              <a:t>Quebec</a:t>
            </a:r>
            <a:r>
              <a:rPr dirty="0" spc="-254"/>
              <a:t> </a:t>
            </a:r>
            <a:r>
              <a:rPr dirty="0" spc="120"/>
              <a:t>Act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9441" y="2490216"/>
            <a:ext cx="4320540" cy="382523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33855" y="2299970"/>
            <a:ext cx="3079115" cy="3456304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100">
                <a:solidFill>
                  <a:srgbClr val="404040"/>
                </a:solidFill>
                <a:latin typeface="Verdana"/>
                <a:cs typeface="Verdana"/>
              </a:rPr>
              <a:t>Quebec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75">
                <a:solidFill>
                  <a:srgbClr val="404040"/>
                </a:solidFill>
                <a:latin typeface="Verdana"/>
                <a:cs typeface="Verdana"/>
              </a:rPr>
              <a:t>Act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25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June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35">
                <a:solidFill>
                  <a:srgbClr val="404040"/>
                </a:solidFill>
                <a:latin typeface="Verdana"/>
                <a:cs typeface="Verdana"/>
              </a:rPr>
              <a:t>1774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70">
                <a:solidFill>
                  <a:srgbClr val="404040"/>
                </a:solidFill>
                <a:latin typeface="Verdana"/>
                <a:cs typeface="Verdana"/>
              </a:rPr>
              <a:t>3</a:t>
            </a:r>
            <a:r>
              <a:rPr dirty="0" sz="18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provisions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Religion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Legislature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Boundaries</a:t>
            </a:r>
            <a:endParaRPr sz="1600">
              <a:latin typeface="Verdana"/>
              <a:cs typeface="Verdana"/>
            </a:endParaRPr>
          </a:p>
          <a:p>
            <a:pPr algn="r" marR="1503045">
              <a:lnSpc>
                <a:spcPct val="100000"/>
              </a:lnSpc>
              <a:spcBef>
                <a:spcPts val="994"/>
              </a:spcBef>
              <a:tabLst>
                <a:tab pos="3422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70">
                <a:solidFill>
                  <a:srgbClr val="404040"/>
                </a:solidFill>
                <a:latin typeface="Verdana"/>
                <a:cs typeface="Verdana"/>
              </a:rPr>
              <a:t>3</a:t>
            </a:r>
            <a:r>
              <a:rPr dirty="0" sz="18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reactions</a:t>
            </a:r>
            <a:endParaRPr sz="1800">
              <a:latin typeface="Verdana"/>
              <a:cs typeface="Verdana"/>
            </a:endParaRPr>
          </a:p>
          <a:p>
            <a:pPr algn="r" marR="1542415">
              <a:lnSpc>
                <a:spcPct val="100000"/>
              </a:lnSpc>
              <a:spcBef>
                <a:spcPts val="1005"/>
              </a:spcBef>
              <a:tabLst>
                <a:tab pos="2851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Religion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Legislature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Boundaries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147309" y="570483"/>
            <a:ext cx="522859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struggles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18</a:t>
            </a:r>
            <a:r>
              <a:rPr dirty="0" baseline="26455" sz="1575" spc="-97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baseline="26455" sz="1575" spc="142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well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efforts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collect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taxes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direct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consent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assert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imperial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authority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colonies,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Verdana"/>
                <a:cs typeface="Verdana"/>
              </a:rPr>
              <a:t>began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colonists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against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perceived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constraints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rights.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3915155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648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118"/>
                  </a:lnTo>
                  <a:lnTo>
                    <a:pt x="1330071" y="498856"/>
                  </a:lnTo>
                  <a:lnTo>
                    <a:pt x="1127378" y="536829"/>
                  </a:lnTo>
                  <a:lnTo>
                    <a:pt x="829309" y="588391"/>
                  </a:lnTo>
                  <a:lnTo>
                    <a:pt x="447928" y="646811"/>
                  </a:lnTo>
                  <a:lnTo>
                    <a:pt x="174751" y="683895"/>
                  </a:lnTo>
                  <a:lnTo>
                    <a:pt x="0" y="705104"/>
                  </a:lnTo>
                  <a:lnTo>
                    <a:pt x="9701" y="720439"/>
                  </a:lnTo>
                  <a:lnTo>
                    <a:pt x="39115" y="766445"/>
                  </a:lnTo>
                  <a:lnTo>
                    <a:pt x="66166" y="767222"/>
                  </a:lnTo>
                  <a:lnTo>
                    <a:pt x="95131" y="767666"/>
                  </a:lnTo>
                  <a:lnTo>
                    <a:pt x="125954" y="767784"/>
                  </a:lnTo>
                  <a:lnTo>
                    <a:pt x="192949" y="767068"/>
                  </a:lnTo>
                  <a:lnTo>
                    <a:pt x="305973" y="763722"/>
                  </a:lnTo>
                  <a:lnTo>
                    <a:pt x="477701" y="755314"/>
                  </a:lnTo>
                  <a:lnTo>
                    <a:pt x="773052" y="735159"/>
                  </a:lnTo>
                  <a:lnTo>
                    <a:pt x="1336019" y="685198"/>
                  </a:lnTo>
                  <a:lnTo>
                    <a:pt x="2059023" y="606892"/>
                  </a:lnTo>
                  <a:lnTo>
                    <a:pt x="2689041" y="527299"/>
                  </a:lnTo>
                  <a:lnTo>
                    <a:pt x="3038251" y="477184"/>
                  </a:lnTo>
                  <a:lnTo>
                    <a:pt x="3250138" y="443259"/>
                  </a:lnTo>
                  <a:lnTo>
                    <a:pt x="3288029" y="436753"/>
                  </a:lnTo>
                  <a:lnTo>
                    <a:pt x="3280235" y="379744"/>
                  </a:lnTo>
                  <a:lnTo>
                    <a:pt x="3273959" y="334437"/>
                  </a:lnTo>
                  <a:lnTo>
                    <a:pt x="3264862" y="270419"/>
                  </a:lnTo>
                  <a:lnTo>
                    <a:pt x="3252759" y="189208"/>
                  </a:lnTo>
                  <a:lnTo>
                    <a:pt x="3249394" y="166252"/>
                  </a:lnTo>
                  <a:lnTo>
                    <a:pt x="3245343" y="137980"/>
                  </a:lnTo>
                  <a:lnTo>
                    <a:pt x="3240328" y="102265"/>
                  </a:lnTo>
                  <a:lnTo>
                    <a:pt x="3234075" y="56981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4246753"/>
                  </a:lnTo>
                  <a:lnTo>
                    <a:pt x="10966450" y="4368419"/>
                  </a:lnTo>
                  <a:lnTo>
                    <a:pt x="10196195" y="4471035"/>
                  </a:lnTo>
                  <a:lnTo>
                    <a:pt x="9942449" y="4498975"/>
                  </a:lnTo>
                  <a:lnTo>
                    <a:pt x="9429242" y="4549902"/>
                  </a:lnTo>
                  <a:lnTo>
                    <a:pt x="8922893" y="4591939"/>
                  </a:lnTo>
                  <a:lnTo>
                    <a:pt x="8671433" y="4609465"/>
                  </a:lnTo>
                  <a:lnTo>
                    <a:pt x="7921498" y="4649470"/>
                  </a:lnTo>
                  <a:lnTo>
                    <a:pt x="7186168" y="4672203"/>
                  </a:lnTo>
                  <a:lnTo>
                    <a:pt x="6468872" y="4680712"/>
                  </a:lnTo>
                  <a:lnTo>
                    <a:pt x="6002020" y="4678934"/>
                  </a:lnTo>
                  <a:lnTo>
                    <a:pt x="5104257" y="4659757"/>
                  </a:lnTo>
                  <a:lnTo>
                    <a:pt x="4462653" y="4633976"/>
                  </a:lnTo>
                  <a:lnTo>
                    <a:pt x="3284080" y="4560697"/>
                  </a:lnTo>
                  <a:lnTo>
                    <a:pt x="2587117" y="4502785"/>
                  </a:lnTo>
                  <a:lnTo>
                    <a:pt x="1974723" y="4439666"/>
                  </a:lnTo>
                  <a:lnTo>
                    <a:pt x="1451483" y="4378960"/>
                  </a:lnTo>
                  <a:lnTo>
                    <a:pt x="859409" y="4302125"/>
                  </a:lnTo>
                  <a:lnTo>
                    <a:pt x="476377" y="4243933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33677" y="2294889"/>
            <a:ext cx="7970520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75">
                <a:solidFill>
                  <a:srgbClr val="EBEBEB"/>
                </a:solidFill>
                <a:latin typeface="Verdana"/>
                <a:cs typeface="Verdana"/>
              </a:rPr>
              <a:t>TOPIC</a:t>
            </a:r>
            <a:r>
              <a:rPr dirty="0" sz="4000" spc="-31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380">
                <a:solidFill>
                  <a:srgbClr val="EBEBEB"/>
                </a:solidFill>
                <a:latin typeface="Verdana"/>
                <a:cs typeface="Verdana"/>
              </a:rPr>
              <a:t>3.4</a:t>
            </a:r>
            <a:endParaRPr sz="4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4000" spc="-50">
                <a:solidFill>
                  <a:srgbClr val="EBEBEB"/>
                </a:solidFill>
                <a:latin typeface="Verdana"/>
                <a:cs typeface="Verdana"/>
              </a:rPr>
              <a:t>Philosophical</a:t>
            </a:r>
            <a:r>
              <a:rPr dirty="0" sz="4000" spc="-26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80">
                <a:solidFill>
                  <a:srgbClr val="EBEBEB"/>
                </a:solidFill>
                <a:latin typeface="Verdana"/>
                <a:cs typeface="Verdana"/>
              </a:rPr>
              <a:t>Foundations</a:t>
            </a:r>
            <a:r>
              <a:rPr dirty="0" sz="4000" spc="-26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>
                <a:solidFill>
                  <a:srgbClr val="EBEBEB"/>
                </a:solidFill>
                <a:latin typeface="Verdana"/>
                <a:cs typeface="Verdana"/>
              </a:rPr>
              <a:t>of</a:t>
            </a:r>
            <a:r>
              <a:rPr dirty="0" sz="4000" spc="-26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25">
                <a:solidFill>
                  <a:srgbClr val="EBEBEB"/>
                </a:solidFill>
                <a:latin typeface="Verdana"/>
                <a:cs typeface="Verdana"/>
              </a:rPr>
              <a:t>the </a:t>
            </a:r>
            <a:r>
              <a:rPr dirty="0" sz="4000">
                <a:solidFill>
                  <a:srgbClr val="EBEBEB"/>
                </a:solidFill>
                <a:latin typeface="Verdana"/>
                <a:cs typeface="Verdana"/>
              </a:rPr>
              <a:t>American</a:t>
            </a:r>
            <a:r>
              <a:rPr dirty="0" sz="4000" spc="-114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10">
                <a:solidFill>
                  <a:srgbClr val="EBEBEB"/>
                </a:solidFill>
                <a:latin typeface="Verdana"/>
                <a:cs typeface="Verdana"/>
              </a:rPr>
              <a:t>Revolution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0512" y="4640884"/>
            <a:ext cx="10981690" cy="186880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1600" spc="-125" b="1">
                <a:solidFill>
                  <a:srgbClr val="ACD333"/>
                </a:solidFill>
                <a:latin typeface="Tahoma"/>
                <a:cs typeface="Tahoma"/>
              </a:rPr>
              <a:t>THEMATIC</a:t>
            </a:r>
            <a:r>
              <a:rPr dirty="0" sz="1600" spc="45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10" b="1">
                <a:solidFill>
                  <a:srgbClr val="ACD333"/>
                </a:solidFill>
                <a:latin typeface="Tahoma"/>
                <a:cs typeface="Tahoma"/>
              </a:rPr>
              <a:t>FOCUS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600" b="1">
                <a:solidFill>
                  <a:srgbClr val="ACD333"/>
                </a:solidFill>
                <a:latin typeface="Tahoma"/>
                <a:cs typeface="Tahoma"/>
              </a:rPr>
              <a:t>American</a:t>
            </a:r>
            <a:r>
              <a:rPr dirty="0" sz="1600" spc="-20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b="1">
                <a:solidFill>
                  <a:srgbClr val="ACD333"/>
                </a:solidFill>
                <a:latin typeface="Tahoma"/>
                <a:cs typeface="Tahoma"/>
              </a:rPr>
              <a:t>and</a:t>
            </a:r>
            <a:r>
              <a:rPr dirty="0" sz="1600" spc="-5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35" b="1">
                <a:solidFill>
                  <a:srgbClr val="ACD333"/>
                </a:solidFill>
                <a:latin typeface="Tahoma"/>
                <a:cs typeface="Tahoma"/>
              </a:rPr>
              <a:t>National</a:t>
            </a:r>
            <a:r>
              <a:rPr dirty="0" sz="1600" spc="-10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110" b="1">
                <a:solidFill>
                  <a:srgbClr val="ACD333"/>
                </a:solidFill>
                <a:latin typeface="Tahoma"/>
                <a:cs typeface="Tahoma"/>
              </a:rPr>
              <a:t>Identity</a:t>
            </a:r>
            <a:r>
              <a:rPr dirty="0" sz="1600" spc="-20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10" b="1">
                <a:solidFill>
                  <a:srgbClr val="ACD333"/>
                </a:solidFill>
                <a:latin typeface="Tahoma"/>
                <a:cs typeface="Tahoma"/>
              </a:rPr>
              <a:t>(NAT)</a:t>
            </a:r>
            <a:endParaRPr sz="16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The</a:t>
            </a:r>
            <a:r>
              <a:rPr dirty="0" sz="1600" spc="-5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development</a:t>
            </a:r>
            <a:r>
              <a:rPr dirty="0" sz="1600" spc="-7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of</a:t>
            </a:r>
            <a:r>
              <a:rPr dirty="0" sz="1600" spc="-3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5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debates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about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democracy,</a:t>
            </a:r>
            <a:r>
              <a:rPr dirty="0" sz="1600" spc="-4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ACD333"/>
                </a:solidFill>
                <a:latin typeface="Verdana"/>
                <a:cs typeface="Verdana"/>
              </a:rPr>
              <a:t>freedom,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 citizenship,</a:t>
            </a:r>
            <a:r>
              <a:rPr dirty="0" sz="1600" spc="-5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diversity,</a:t>
            </a:r>
            <a:r>
              <a:rPr dirty="0" sz="1600" spc="-3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5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individualism</a:t>
            </a:r>
            <a:r>
              <a:rPr dirty="0" sz="1600" spc="-1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ACD333"/>
                </a:solidFill>
                <a:latin typeface="Verdana"/>
                <a:cs typeface="Verdana"/>
              </a:rPr>
              <a:t>shape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American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ACD333"/>
                </a:solidFill>
                <a:latin typeface="Verdana"/>
                <a:cs typeface="Verdana"/>
              </a:rPr>
              <a:t>national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identity,</a:t>
            </a:r>
            <a:r>
              <a:rPr dirty="0" sz="1600" spc="-7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ACD333"/>
                </a:solidFill>
                <a:latin typeface="Verdana"/>
                <a:cs typeface="Verdana"/>
              </a:rPr>
              <a:t>cultural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values,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ACD333"/>
                </a:solidFill>
                <a:latin typeface="Verdana"/>
                <a:cs typeface="Verdana"/>
              </a:rPr>
              <a:t>beliefs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about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American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ACD333"/>
                </a:solidFill>
                <a:latin typeface="Verdana"/>
                <a:cs typeface="Verdana"/>
              </a:rPr>
              <a:t>exceptionalism,</a:t>
            </a:r>
            <a:r>
              <a:rPr dirty="0" sz="1600" spc="-9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in</a:t>
            </a:r>
            <a:r>
              <a:rPr dirty="0" sz="1600" spc="-7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ACD333"/>
                </a:solidFill>
                <a:latin typeface="Verdana"/>
                <a:cs typeface="Verdana"/>
              </a:rPr>
              <a:t>turn,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ACD333"/>
                </a:solidFill>
                <a:latin typeface="Verdana"/>
                <a:cs typeface="Verdana"/>
              </a:rPr>
              <a:t>these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ACD333"/>
                </a:solidFill>
                <a:latin typeface="Verdana"/>
                <a:cs typeface="Verdana"/>
              </a:rPr>
              <a:t>ideas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shape</a:t>
            </a:r>
            <a:r>
              <a:rPr dirty="0" sz="1600" spc="-10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ACD333"/>
                </a:solidFill>
                <a:latin typeface="Verdana"/>
                <a:cs typeface="Verdana"/>
              </a:rPr>
              <a:t>political</a:t>
            </a:r>
            <a:r>
              <a:rPr dirty="0" sz="1600" spc="-8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institutions</a:t>
            </a:r>
            <a:r>
              <a:rPr dirty="0" sz="1600" spc="-7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ACD333"/>
                </a:solidFill>
                <a:latin typeface="Verdana"/>
                <a:cs typeface="Verdana"/>
              </a:rPr>
              <a:t>society.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Throughout</a:t>
            </a:r>
            <a:r>
              <a:rPr dirty="0" sz="1600" spc="-9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American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ACD333"/>
                </a:solidFill>
                <a:latin typeface="Verdana"/>
                <a:cs typeface="Verdana"/>
              </a:rPr>
              <a:t>history,</a:t>
            </a:r>
            <a:r>
              <a:rPr dirty="0" sz="1600" spc="-8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notions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of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ACD333"/>
                </a:solidFill>
                <a:latin typeface="Verdana"/>
                <a:cs typeface="Verdana"/>
              </a:rPr>
              <a:t>national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ACD333"/>
                </a:solidFill>
                <a:latin typeface="Verdana"/>
                <a:cs typeface="Verdana"/>
              </a:rPr>
              <a:t>identity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ACD333"/>
                </a:solidFill>
                <a:latin typeface="Verdana"/>
                <a:cs typeface="Verdana"/>
              </a:rPr>
              <a:t>culture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have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ACD333"/>
                </a:solidFill>
                <a:latin typeface="Verdana"/>
                <a:cs typeface="Verdana"/>
              </a:rPr>
              <a:t>coexisted</a:t>
            </a:r>
            <a:r>
              <a:rPr dirty="0" sz="1600" spc="-10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with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ACD333"/>
                </a:solidFill>
                <a:latin typeface="Verdana"/>
                <a:cs typeface="Verdana"/>
              </a:rPr>
              <a:t>varying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degrees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of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ACD333"/>
                </a:solidFill>
                <a:latin typeface="Verdana"/>
                <a:cs typeface="Verdana"/>
              </a:rPr>
              <a:t>regional</a:t>
            </a:r>
            <a:r>
              <a:rPr dirty="0" sz="1600" spc="-8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9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ACD333"/>
                </a:solidFill>
                <a:latin typeface="Verdana"/>
                <a:cs typeface="Verdana"/>
              </a:rPr>
              <a:t>group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ACD333"/>
                </a:solidFill>
                <a:latin typeface="Verdana"/>
                <a:cs typeface="Verdana"/>
              </a:rPr>
              <a:t>identities.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07809" y="1158494"/>
            <a:ext cx="486600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OBJECTIVE</a:t>
            </a:r>
            <a:endParaRPr sz="1400">
              <a:latin typeface="Verdana"/>
              <a:cs typeface="Verdana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Explain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 why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attitudes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about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government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individual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Verdana"/>
                <a:cs typeface="Verdana"/>
              </a:rPr>
              <a:t>changed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years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leading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Revolution.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1030478"/>
            <a:ext cx="41078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4"/>
              <a:t>The</a:t>
            </a:r>
            <a:r>
              <a:rPr dirty="0" spc="-254"/>
              <a:t> </a:t>
            </a:r>
            <a:r>
              <a:rPr dirty="0" spc="-90"/>
              <a:t>Enlightenment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20268" y="2355870"/>
            <a:ext cx="5163185" cy="4213225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354965" algn="l"/>
              </a:tabLst>
            </a:pPr>
            <a:r>
              <a:rPr dirty="0" sz="1400" spc="6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Brought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various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ideas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8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colonies: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81216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Self-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government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81216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Natural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Rights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81216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Separation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Powers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81216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Separation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Church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State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Heavily</a:t>
            </a:r>
            <a:r>
              <a:rPr dirty="0" sz="18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influenced</a:t>
            </a:r>
            <a:r>
              <a:rPr dirty="0" sz="18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81216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Jean-Jacques</a:t>
            </a:r>
            <a:r>
              <a:rPr dirty="0" sz="1600" spc="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Rousseau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81216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Voltaire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81216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Immanuel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Kant</a:t>
            </a:r>
            <a:endParaRPr sz="1600">
              <a:latin typeface="Verdana"/>
              <a:cs typeface="Verdana"/>
            </a:endParaRPr>
          </a:p>
          <a:p>
            <a:pPr marL="69850">
              <a:lnSpc>
                <a:spcPct val="100000"/>
              </a:lnSpc>
              <a:spcBef>
                <a:spcPts val="994"/>
              </a:spcBef>
              <a:tabLst>
                <a:tab pos="41211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Deism</a:t>
            </a:r>
            <a:endParaRPr sz="1800">
              <a:latin typeface="Verdana"/>
              <a:cs typeface="Verdana"/>
            </a:endParaRPr>
          </a:p>
          <a:p>
            <a:pPr marL="527050">
              <a:lnSpc>
                <a:spcPct val="100000"/>
              </a:lnSpc>
              <a:spcBef>
                <a:spcPts val="1005"/>
              </a:spcBef>
              <a:tabLst>
                <a:tab pos="81216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“The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Clockmaker”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20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absent</a:t>
            </a:r>
            <a:r>
              <a:rPr dirty="0" sz="16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human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affairs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5021" y="4802885"/>
            <a:ext cx="1371600" cy="17716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9961" y="4802885"/>
            <a:ext cx="1456944" cy="17716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75392" y="4802885"/>
            <a:ext cx="1357122" cy="17716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00821" y="2235707"/>
            <a:ext cx="3631691" cy="238658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573267" y="570483"/>
            <a:ext cx="466407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Enlightenment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ideas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philosophy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inspired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thinkers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emphasize 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individual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talent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hereditary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privilege,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while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religion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strengthened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Americans’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themselves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blessed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liberty.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528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pc="-125"/>
              <a:t>Topics</a:t>
            </a:r>
            <a:r>
              <a:rPr dirty="0" spc="-235"/>
              <a:t> </a:t>
            </a:r>
            <a:r>
              <a:rPr dirty="0" spc="-190"/>
              <a:t>Era</a:t>
            </a:r>
            <a:r>
              <a:rPr dirty="0" spc="-240"/>
              <a:t> </a:t>
            </a:r>
            <a:r>
              <a:rPr dirty="0" spc="-350"/>
              <a:t>3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10817" y="2747264"/>
            <a:ext cx="4615815" cy="2454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Seven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Years’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r>
              <a:rPr dirty="0" sz="18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(The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French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endParaRPr sz="18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</a:pP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Indian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War)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Taxation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Without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Representation</a:t>
            </a:r>
            <a:endParaRPr sz="1800">
              <a:latin typeface="Verdana"/>
              <a:cs typeface="Verdana"/>
            </a:endParaRPr>
          </a:p>
          <a:p>
            <a:pPr marL="355600" marR="67310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Philosophical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Foundations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American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Revolution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American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Revolution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Influence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Revolutionary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Ideals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287770" y="2504186"/>
            <a:ext cx="4222750" cy="270891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Articles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Confederation</a:t>
            </a:r>
            <a:endParaRPr sz="1800">
              <a:latin typeface="Verdana"/>
              <a:cs typeface="Verdana"/>
            </a:endParaRPr>
          </a:p>
          <a:p>
            <a:pPr marL="355600" marR="508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404040"/>
                </a:solidFill>
                <a:latin typeface="Verdana"/>
                <a:cs typeface="Verdana"/>
              </a:rPr>
              <a:t>Constitutional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Convention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404040"/>
                </a:solidFill>
                <a:latin typeface="Verdana"/>
                <a:cs typeface="Verdana"/>
              </a:rPr>
              <a:t>and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Debates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over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Ratification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Constitution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Shaping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15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New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Republic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Developing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404040"/>
                </a:solidFill>
                <a:latin typeface="Verdana"/>
                <a:cs typeface="Verdana"/>
              </a:rPr>
              <a:t>an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American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Identity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Movement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Early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Republic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52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John</a:t>
            </a:r>
            <a:r>
              <a:rPr dirty="0" spc="-180"/>
              <a:t> </a:t>
            </a:r>
            <a:r>
              <a:rPr dirty="0" spc="-10"/>
              <a:t>Locke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2008" y="2284983"/>
            <a:ext cx="7962900" cy="434149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355600" marR="5080" indent="-342900">
              <a:lnSpc>
                <a:spcPts val="1630"/>
              </a:lnSpc>
              <a:spcBef>
                <a:spcPts val="490"/>
              </a:spcBef>
              <a:tabLst>
                <a:tab pos="354965" algn="l"/>
              </a:tabLst>
            </a:pPr>
            <a:r>
              <a:rPr dirty="0" sz="13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3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700" spc="-30">
                <a:solidFill>
                  <a:srgbClr val="404040"/>
                </a:solidFill>
                <a:latin typeface="Verdana"/>
                <a:cs typeface="Verdana"/>
              </a:rPr>
              <a:t>He</a:t>
            </a:r>
            <a:r>
              <a:rPr dirty="0" sz="17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30">
                <a:solidFill>
                  <a:srgbClr val="404040"/>
                </a:solidFill>
                <a:latin typeface="Verdana"/>
                <a:cs typeface="Verdana"/>
              </a:rPr>
              <a:t>wrote</a:t>
            </a:r>
            <a:r>
              <a:rPr dirty="0" sz="17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about</a:t>
            </a:r>
            <a:r>
              <a:rPr dirty="0" sz="17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7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60">
                <a:solidFill>
                  <a:srgbClr val="404040"/>
                </a:solidFill>
                <a:latin typeface="Verdana"/>
                <a:cs typeface="Verdana"/>
              </a:rPr>
              <a:t>relationship</a:t>
            </a:r>
            <a:r>
              <a:rPr dirty="0" sz="17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between</a:t>
            </a:r>
            <a:r>
              <a:rPr dirty="0" sz="17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labor</a:t>
            </a:r>
            <a:r>
              <a:rPr dirty="0" sz="17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7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45">
                <a:solidFill>
                  <a:srgbClr val="404040"/>
                </a:solidFill>
                <a:latin typeface="Verdana"/>
                <a:cs typeface="Verdana"/>
              </a:rPr>
              <a:t>property</a:t>
            </a:r>
            <a:r>
              <a:rPr dirty="0" sz="17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7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7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creation</a:t>
            </a:r>
            <a:r>
              <a:rPr dirty="0" sz="17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7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money</a:t>
            </a:r>
            <a:r>
              <a:rPr dirty="0" sz="17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7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60">
                <a:solidFill>
                  <a:srgbClr val="404040"/>
                </a:solidFill>
                <a:latin typeface="Verdana"/>
                <a:cs typeface="Verdana"/>
              </a:rPr>
              <a:t>its</a:t>
            </a:r>
            <a:r>
              <a:rPr dirty="0" sz="17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impact</a:t>
            </a:r>
            <a:r>
              <a:rPr dirty="0" sz="17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7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wealth</a:t>
            </a:r>
            <a:r>
              <a:rPr dirty="0" sz="17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404040"/>
                </a:solidFill>
                <a:latin typeface="Verdana"/>
                <a:cs typeface="Verdana"/>
              </a:rPr>
              <a:t>accumulation</a:t>
            </a:r>
            <a:r>
              <a:rPr dirty="0" sz="17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30">
                <a:solidFill>
                  <a:srgbClr val="404040"/>
                </a:solidFill>
                <a:latin typeface="Verdana"/>
                <a:cs typeface="Verdana"/>
              </a:rPr>
              <a:t>and </a:t>
            </a:r>
            <a:r>
              <a:rPr dirty="0" sz="1700" spc="-10">
                <a:solidFill>
                  <a:srgbClr val="404040"/>
                </a:solidFill>
                <a:latin typeface="Verdana"/>
                <a:cs typeface="Verdana"/>
              </a:rPr>
              <a:t>inequality.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  <a:tabLst>
                <a:tab pos="354965" algn="l"/>
              </a:tabLst>
            </a:pPr>
            <a:r>
              <a:rPr dirty="0" sz="13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3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700" b="1">
                <a:solidFill>
                  <a:srgbClr val="404040"/>
                </a:solidFill>
                <a:latin typeface="Tahoma"/>
                <a:cs typeface="Tahoma"/>
              </a:rPr>
              <a:t>Second</a:t>
            </a:r>
            <a:r>
              <a:rPr dirty="0" sz="17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95" b="1">
                <a:solidFill>
                  <a:srgbClr val="404040"/>
                </a:solidFill>
                <a:latin typeface="Tahoma"/>
                <a:cs typeface="Tahoma"/>
              </a:rPr>
              <a:t>Treatise</a:t>
            </a:r>
            <a:r>
              <a:rPr dirty="0" sz="1700" spc="-1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b="1">
                <a:solidFill>
                  <a:srgbClr val="404040"/>
                </a:solidFill>
                <a:latin typeface="Tahoma"/>
                <a:cs typeface="Tahoma"/>
              </a:rPr>
              <a:t>on</a:t>
            </a:r>
            <a:r>
              <a:rPr dirty="0" sz="1700" spc="-2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700" spc="-30" b="1">
                <a:solidFill>
                  <a:srgbClr val="404040"/>
                </a:solidFill>
                <a:latin typeface="Tahoma"/>
                <a:cs typeface="Tahoma"/>
              </a:rPr>
              <a:t>Government </a:t>
            </a:r>
            <a:r>
              <a:rPr dirty="0" sz="1700" spc="-4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7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150">
                <a:solidFill>
                  <a:srgbClr val="404040"/>
                </a:solidFill>
                <a:latin typeface="Verdana"/>
                <a:cs typeface="Verdana"/>
              </a:rPr>
              <a:t>his</a:t>
            </a:r>
            <a:r>
              <a:rPr dirty="0" sz="17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85">
                <a:solidFill>
                  <a:srgbClr val="404040"/>
                </a:solidFill>
                <a:latin typeface="Verdana"/>
                <a:cs typeface="Verdana"/>
              </a:rPr>
              <a:t>most</a:t>
            </a:r>
            <a:r>
              <a:rPr dirty="0" sz="17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40">
                <a:solidFill>
                  <a:srgbClr val="404040"/>
                </a:solidFill>
                <a:latin typeface="Verdana"/>
                <a:cs typeface="Verdana"/>
              </a:rPr>
              <a:t>famous</a:t>
            </a:r>
            <a:r>
              <a:rPr dirty="0" sz="17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700" spc="-20">
                <a:solidFill>
                  <a:srgbClr val="404040"/>
                </a:solidFill>
                <a:latin typeface="Verdana"/>
                <a:cs typeface="Verdana"/>
              </a:rPr>
              <a:t>work</a:t>
            </a:r>
            <a:endParaRPr sz="1700">
              <a:latin typeface="Verdana"/>
              <a:cs typeface="Verdana"/>
            </a:endParaRPr>
          </a:p>
          <a:p>
            <a:pPr marL="755650" marR="29845" indent="-285750">
              <a:lnSpc>
                <a:spcPts val="1440"/>
              </a:lnSpc>
              <a:spcBef>
                <a:spcPts val="995"/>
              </a:spcBef>
              <a:tabLst>
                <a:tab pos="755650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“The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state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nature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has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114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law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nature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govern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14">
                <a:solidFill>
                  <a:srgbClr val="404040"/>
                </a:solidFill>
                <a:latin typeface="Verdana"/>
                <a:cs typeface="Verdana"/>
              </a:rPr>
              <a:t>it,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which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obliges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every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one: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reason,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which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65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law,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teaches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all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mankind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265">
                <a:solidFill>
                  <a:srgbClr val="404040"/>
                </a:solidFill>
                <a:latin typeface="Verdana"/>
                <a:cs typeface="Verdana"/>
              </a:rPr>
              <a:t>…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that,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being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all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equal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independent,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no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one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ought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harm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another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35">
                <a:solidFill>
                  <a:srgbClr val="404040"/>
                </a:solidFill>
                <a:latin typeface="Verdana"/>
                <a:cs typeface="Verdana"/>
              </a:rPr>
              <a:t>his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life,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health,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liberty,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or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possessions”</a:t>
            </a:r>
            <a:endParaRPr sz="1500">
              <a:latin typeface="Verdana"/>
              <a:cs typeface="Verdana"/>
            </a:endParaRPr>
          </a:p>
          <a:p>
            <a:pPr marL="755650" marR="148590" indent="-285750">
              <a:lnSpc>
                <a:spcPts val="1440"/>
              </a:lnSpc>
              <a:spcBef>
                <a:spcPts val="1000"/>
              </a:spcBef>
              <a:tabLst>
                <a:tab pos="755650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“Men</a:t>
            </a:r>
            <a:r>
              <a:rPr dirty="0" sz="15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being,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has</a:t>
            </a:r>
            <a:r>
              <a:rPr dirty="0" sz="15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been</a:t>
            </a:r>
            <a:r>
              <a:rPr dirty="0" sz="15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said,</a:t>
            </a:r>
            <a:r>
              <a:rPr dirty="0" sz="15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5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nature,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all</a:t>
            </a:r>
            <a:r>
              <a:rPr dirty="0" sz="15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free,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equal,</a:t>
            </a:r>
            <a:r>
              <a:rPr dirty="0" sz="15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independent,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no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one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85">
                <a:solidFill>
                  <a:srgbClr val="404040"/>
                </a:solidFill>
                <a:latin typeface="Verdana"/>
                <a:cs typeface="Verdana"/>
              </a:rPr>
              <a:t>can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8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put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out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20">
                <a:solidFill>
                  <a:srgbClr val="404040"/>
                </a:solidFill>
                <a:latin typeface="Verdana"/>
                <a:cs typeface="Verdana"/>
              </a:rPr>
              <a:t>this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estate,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subjected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political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power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another,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without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35">
                <a:solidFill>
                  <a:srgbClr val="404040"/>
                </a:solidFill>
                <a:latin typeface="Verdana"/>
                <a:cs typeface="Verdana"/>
              </a:rPr>
              <a:t>his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own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consent.”</a:t>
            </a:r>
            <a:endParaRPr sz="1500">
              <a:latin typeface="Verdana"/>
              <a:cs typeface="Verdana"/>
            </a:endParaRPr>
          </a:p>
          <a:p>
            <a:pPr marL="755650" marR="33655" indent="-285750">
              <a:lnSpc>
                <a:spcPct val="80000"/>
              </a:lnSpc>
              <a:spcBef>
                <a:spcPts val="1010"/>
              </a:spcBef>
              <a:tabLst>
                <a:tab pos="755650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“Whensoever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therefore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legislative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shall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transgress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14">
                <a:solidFill>
                  <a:srgbClr val="404040"/>
                </a:solidFill>
                <a:latin typeface="Verdana"/>
                <a:cs typeface="Verdana"/>
              </a:rPr>
              <a:t>this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fundamental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rule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society;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either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ambition,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fear,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folly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corruption,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endeavour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grasp 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themselves,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put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into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hands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any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other,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an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absolute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power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over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lives,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liberties,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estates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people;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14">
                <a:solidFill>
                  <a:srgbClr val="404040"/>
                </a:solidFill>
                <a:latin typeface="Verdana"/>
                <a:cs typeface="Verdana"/>
              </a:rPr>
              <a:t>this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breach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30">
                <a:solidFill>
                  <a:srgbClr val="404040"/>
                </a:solidFill>
                <a:latin typeface="Verdana"/>
                <a:cs typeface="Verdana"/>
              </a:rPr>
              <a:t>trust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forfeit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power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people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had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put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into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their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hands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quite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contrary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ends,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it devolves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people,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who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have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114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right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resume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their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original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liberty,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and,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establishment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114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new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legislative,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(such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shall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think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fit)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provide 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their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own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safety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security,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which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7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end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which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are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endParaRPr sz="1500">
              <a:latin typeface="Verdana"/>
              <a:cs typeface="Verdana"/>
            </a:endParaRPr>
          </a:p>
          <a:p>
            <a:pPr marL="755650">
              <a:lnSpc>
                <a:spcPts val="1440"/>
              </a:lnSpc>
            </a:pP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society.”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4711" y="2567939"/>
            <a:ext cx="2954274" cy="341604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573267" y="570483"/>
            <a:ext cx="466407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Enlightenment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ideas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philosophy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inspired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thinkers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emphasize 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individual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talent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hereditary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privilege,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while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religion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strengthened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Americans’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themselves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blessed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liberty.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Jean-</a:t>
            </a:r>
            <a:r>
              <a:rPr dirty="0" spc="65"/>
              <a:t>Jacques </a:t>
            </a:r>
            <a:r>
              <a:rPr dirty="0" spc="-10"/>
              <a:t>Rousseau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2008" y="2191914"/>
            <a:ext cx="7920355" cy="3808729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Discourse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Inequality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Two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types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inequality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exist</a:t>
            </a:r>
            <a:endParaRPr sz="1600">
              <a:latin typeface="Verdana"/>
              <a:cs typeface="Verdana"/>
            </a:endParaRPr>
          </a:p>
          <a:p>
            <a:pPr marL="1155700" marR="57785" indent="-228600">
              <a:lnSpc>
                <a:spcPct val="100000"/>
              </a:lnSpc>
              <a:spcBef>
                <a:spcPts val="1005"/>
              </a:spcBef>
            </a:pPr>
            <a:r>
              <a:rPr dirty="0" sz="1100" spc="10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100" spc="130">
                <a:solidFill>
                  <a:srgbClr val="ACD333"/>
                </a:solidFill>
                <a:latin typeface="Lucida Sans Unicode"/>
                <a:cs typeface="Lucida Sans Unicode"/>
              </a:rPr>
              <a:t>  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Natural,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400" spc="-30">
                <a:solidFill>
                  <a:srgbClr val="404040"/>
                </a:solidFill>
                <a:latin typeface="Verdana"/>
                <a:cs typeface="Verdana"/>
              </a:rPr>
              <a:t> physical</a:t>
            </a:r>
            <a:r>
              <a:rPr dirty="0" sz="14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404040"/>
                </a:solidFill>
                <a:latin typeface="Verdana"/>
                <a:cs typeface="Verdana"/>
              </a:rPr>
              <a:t>inequality</a:t>
            </a:r>
            <a:r>
              <a:rPr dirty="0" sz="14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404040"/>
                </a:solidFill>
                <a:latin typeface="Verdana"/>
                <a:cs typeface="Verdana"/>
              </a:rPr>
              <a:t>(not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concerned</a:t>
            </a:r>
            <a:r>
              <a:rPr dirty="0" sz="14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4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404040"/>
                </a:solidFill>
                <a:latin typeface="Verdana"/>
                <a:cs typeface="Verdana"/>
              </a:rPr>
              <a:t>this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because</a:t>
            </a:r>
            <a:r>
              <a:rPr dirty="0" sz="14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comes</a:t>
            </a:r>
            <a:r>
              <a:rPr dirty="0" sz="14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Verdana"/>
                <a:cs typeface="Verdana"/>
              </a:rPr>
              <a:t>from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Nature)</a:t>
            </a:r>
            <a:endParaRPr sz="1400">
              <a:latin typeface="Verdana"/>
              <a:cs typeface="Verdana"/>
            </a:endParaRPr>
          </a:p>
          <a:p>
            <a:pPr marL="1155700" marR="192405" indent="-228600">
              <a:lnSpc>
                <a:spcPct val="100000"/>
              </a:lnSpc>
              <a:spcBef>
                <a:spcPts val="994"/>
              </a:spcBef>
            </a:pPr>
            <a:r>
              <a:rPr dirty="0" sz="1100" spc="10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100" spc="85">
                <a:solidFill>
                  <a:srgbClr val="ACD333"/>
                </a:solidFill>
                <a:latin typeface="Lucida Sans Unicode"/>
                <a:cs typeface="Lucida Sans Unicode"/>
              </a:rPr>
              <a:t>  </a:t>
            </a:r>
            <a:r>
              <a:rPr dirty="0" sz="1400" spc="-50">
                <a:solidFill>
                  <a:srgbClr val="404040"/>
                </a:solidFill>
                <a:latin typeface="Verdana"/>
                <a:cs typeface="Verdana"/>
              </a:rPr>
              <a:t>Ethical,</a:t>
            </a:r>
            <a:r>
              <a:rPr dirty="0" sz="14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4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404040"/>
                </a:solidFill>
                <a:latin typeface="Verdana"/>
                <a:cs typeface="Verdana"/>
              </a:rPr>
              <a:t>moral</a:t>
            </a:r>
            <a:r>
              <a:rPr dirty="0" sz="14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404040"/>
                </a:solidFill>
                <a:latin typeface="Verdana"/>
                <a:cs typeface="Verdana"/>
              </a:rPr>
              <a:t>inequality</a:t>
            </a:r>
            <a:r>
              <a:rPr dirty="0" sz="14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404040"/>
                </a:solidFill>
                <a:latin typeface="Verdana"/>
                <a:cs typeface="Verdana"/>
              </a:rPr>
              <a:t>(differences</a:t>
            </a:r>
            <a:r>
              <a:rPr dirty="0" sz="14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4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Verdana"/>
                <a:cs typeface="Verdana"/>
              </a:rPr>
              <a:t>wealth,</a:t>
            </a:r>
            <a:r>
              <a:rPr dirty="0" sz="14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nobility</a:t>
            </a:r>
            <a:r>
              <a:rPr dirty="0" sz="14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400" spc="-75">
                <a:solidFill>
                  <a:srgbClr val="404040"/>
                </a:solidFill>
                <a:latin typeface="Verdana"/>
                <a:cs typeface="Verdana"/>
              </a:rPr>
              <a:t> rank,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power</a:t>
            </a:r>
            <a:r>
              <a:rPr dirty="0" sz="14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Verdana"/>
                <a:cs typeface="Verdana"/>
              </a:rPr>
              <a:t>and </a:t>
            </a:r>
            <a:r>
              <a:rPr dirty="0" sz="1400" spc="-35">
                <a:solidFill>
                  <a:srgbClr val="404040"/>
                </a:solidFill>
                <a:latin typeface="Verdana"/>
                <a:cs typeface="Verdana"/>
              </a:rPr>
              <a:t>personal</a:t>
            </a:r>
            <a:r>
              <a:rPr dirty="0" sz="14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merit)</a:t>
            </a:r>
            <a:endParaRPr sz="14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Private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property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8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source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basis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inequality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Social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Contract</a:t>
            </a:r>
            <a:r>
              <a:rPr dirty="0" sz="18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Theory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People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have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ultimate 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sovereignty,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power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rule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People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give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up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power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so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long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government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protects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their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natural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rights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Without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people’s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consent,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laws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passed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are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null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void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9011" y="2308098"/>
            <a:ext cx="2839974" cy="395401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768847" y="693928"/>
            <a:ext cx="4664075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Enlightenment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ideas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philosophy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inspired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thinkers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emphasize 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individual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talent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hereditary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privilege,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while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religion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strengthened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Americans’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themselves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blessed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liberty.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52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5"/>
              <a:t>Adam</a:t>
            </a:r>
            <a:r>
              <a:rPr dirty="0" spc="-254"/>
              <a:t> </a:t>
            </a:r>
            <a:r>
              <a:rPr dirty="0" spc="-290"/>
              <a:t>Smith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0230" y="2360929"/>
            <a:ext cx="7327265" cy="393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b="1">
                <a:solidFill>
                  <a:srgbClr val="404040"/>
                </a:solidFill>
                <a:latin typeface="Tahoma"/>
                <a:cs typeface="Tahoma"/>
              </a:rPr>
              <a:t>An</a:t>
            </a:r>
            <a:r>
              <a:rPr dirty="0" sz="1800" spc="-2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800" spc="-125" b="1">
                <a:solidFill>
                  <a:srgbClr val="404040"/>
                </a:solidFill>
                <a:latin typeface="Tahoma"/>
                <a:cs typeface="Tahoma"/>
              </a:rPr>
              <a:t>Inquiry</a:t>
            </a:r>
            <a:r>
              <a:rPr dirty="0" sz="1800" spc="-2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800" spc="-90" b="1">
                <a:solidFill>
                  <a:srgbClr val="404040"/>
                </a:solidFill>
                <a:latin typeface="Tahoma"/>
                <a:cs typeface="Tahoma"/>
              </a:rPr>
              <a:t>into</a:t>
            </a:r>
            <a:r>
              <a:rPr dirty="0" sz="1800" spc="-2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800" spc="-65" b="1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dirty="0" sz="1800" spc="-3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800" spc="-70" b="1">
                <a:solidFill>
                  <a:srgbClr val="404040"/>
                </a:solidFill>
                <a:latin typeface="Tahoma"/>
                <a:cs typeface="Tahoma"/>
              </a:rPr>
              <a:t>Nature</a:t>
            </a:r>
            <a:r>
              <a:rPr dirty="0" sz="1800" spc="-3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dirty="0" sz="1800" spc="-3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800" b="1">
                <a:solidFill>
                  <a:srgbClr val="404040"/>
                </a:solidFill>
                <a:latin typeface="Tahoma"/>
                <a:cs typeface="Tahoma"/>
              </a:rPr>
              <a:t>Causes</a:t>
            </a:r>
            <a:r>
              <a:rPr dirty="0" sz="1800" spc="-4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800" spc="-65" b="1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dirty="0" sz="1800" spc="-2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800" spc="-75" b="1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dirty="0" sz="1800" spc="-3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800" spc="-80" b="1">
                <a:solidFill>
                  <a:srgbClr val="404040"/>
                </a:solidFill>
                <a:latin typeface="Tahoma"/>
                <a:cs typeface="Tahoma"/>
              </a:rPr>
              <a:t>Wealth</a:t>
            </a:r>
            <a:r>
              <a:rPr dirty="0" sz="1800" spc="-2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800" spc="-80" b="1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dirty="0" sz="1800" spc="-3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800" spc="-10" b="1">
                <a:solidFill>
                  <a:srgbClr val="404040"/>
                </a:solidFill>
                <a:latin typeface="Tahoma"/>
                <a:cs typeface="Tahoma"/>
              </a:rPr>
              <a:t>Nations</a:t>
            </a:r>
            <a:endParaRPr sz="1800">
              <a:latin typeface="Tahoma"/>
              <a:cs typeface="Tahoma"/>
            </a:endParaRPr>
          </a:p>
          <a:p>
            <a:pPr marL="355600">
              <a:lnSpc>
                <a:spcPts val="2155"/>
              </a:lnSpc>
            </a:pP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8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55">
                <a:solidFill>
                  <a:srgbClr val="404040"/>
                </a:solidFill>
                <a:latin typeface="Verdana"/>
                <a:cs typeface="Verdana"/>
              </a:rPr>
              <a:t>his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most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famous</a:t>
            </a:r>
            <a:r>
              <a:rPr dirty="0" sz="18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work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65">
                <a:solidFill>
                  <a:srgbClr val="404040"/>
                </a:solidFill>
                <a:latin typeface="Verdana"/>
                <a:cs typeface="Verdana"/>
              </a:rPr>
              <a:t>Advocated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Laissez-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faire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policies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free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trade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free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markets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Created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70">
                <a:solidFill>
                  <a:srgbClr val="404040"/>
                </a:solidFill>
                <a:latin typeface="Verdana"/>
                <a:cs typeface="Verdana"/>
              </a:rPr>
              <a:t>concept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Gross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Domestic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Product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(GDP)</a:t>
            </a:r>
            <a:endParaRPr sz="1600">
              <a:latin typeface="Verdana"/>
              <a:cs typeface="Verdana"/>
            </a:endParaRPr>
          </a:p>
          <a:p>
            <a:pPr marL="755650" marR="5080" indent="-285750">
              <a:lnSpc>
                <a:spcPct val="100000"/>
              </a:lnSpc>
              <a:spcBef>
                <a:spcPts val="1005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Proposed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idea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an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invisible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hand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guides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forces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supply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demand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an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economy.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55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looking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out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themselves,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every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person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inadvertently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helps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create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best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outcome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all.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Division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labor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4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Argued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assembly-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line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production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methods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Three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key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laws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form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basis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classical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economics</a:t>
            </a:r>
            <a:endParaRPr sz="1600">
              <a:latin typeface="Verdana"/>
              <a:cs typeface="Verdana"/>
            </a:endParaRPr>
          </a:p>
          <a:p>
            <a:pPr marL="927100">
              <a:lnSpc>
                <a:spcPct val="100000"/>
              </a:lnSpc>
              <a:spcBef>
                <a:spcPts val="1005"/>
              </a:spcBef>
            </a:pPr>
            <a:r>
              <a:rPr dirty="0" sz="1100" spc="10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100" spc="100">
                <a:solidFill>
                  <a:srgbClr val="ACD333"/>
                </a:solidFill>
                <a:latin typeface="Lucida Sans Unicode"/>
                <a:cs typeface="Lucida Sans Unicode"/>
              </a:rPr>
              <a:t> 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More</a:t>
            </a:r>
            <a:r>
              <a:rPr dirty="0" sz="14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production</a:t>
            </a:r>
            <a:r>
              <a:rPr dirty="0" sz="14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404040"/>
                </a:solidFill>
                <a:latin typeface="Verdana"/>
                <a:cs typeface="Verdana"/>
              </a:rPr>
              <a:t>self-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interest</a:t>
            </a:r>
            <a:endParaRPr sz="1400">
              <a:latin typeface="Verdana"/>
              <a:cs typeface="Verdana"/>
            </a:endParaRPr>
          </a:p>
          <a:p>
            <a:pPr marL="927100">
              <a:lnSpc>
                <a:spcPct val="100000"/>
              </a:lnSpc>
              <a:spcBef>
                <a:spcPts val="1005"/>
              </a:spcBef>
            </a:pPr>
            <a:r>
              <a:rPr dirty="0" sz="1100" spc="10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100" spc="90">
                <a:solidFill>
                  <a:srgbClr val="ACD333"/>
                </a:solidFill>
                <a:latin typeface="Lucida Sans Unicode"/>
                <a:cs typeface="Lucida Sans Unicode"/>
              </a:rPr>
              <a:t> 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Economic</a:t>
            </a:r>
            <a:r>
              <a:rPr dirty="0" sz="14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Competition</a:t>
            </a:r>
            <a:endParaRPr sz="1400">
              <a:latin typeface="Verdana"/>
              <a:cs typeface="Verdana"/>
            </a:endParaRPr>
          </a:p>
          <a:p>
            <a:pPr marL="927100">
              <a:lnSpc>
                <a:spcPct val="100000"/>
              </a:lnSpc>
              <a:spcBef>
                <a:spcPts val="1000"/>
              </a:spcBef>
            </a:pPr>
            <a:r>
              <a:rPr dirty="0" sz="1100" spc="10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100" spc="105">
                <a:solidFill>
                  <a:srgbClr val="ACD333"/>
                </a:solidFill>
                <a:latin typeface="Lucida Sans Unicode"/>
                <a:cs typeface="Lucida Sans Unicode"/>
              </a:rPr>
              <a:t>  </a:t>
            </a:r>
            <a:r>
              <a:rPr dirty="0" sz="1400" spc="-70">
                <a:solidFill>
                  <a:srgbClr val="404040"/>
                </a:solidFill>
                <a:latin typeface="Verdana"/>
                <a:cs typeface="Verdana"/>
              </a:rPr>
              <a:t>Supply</a:t>
            </a:r>
            <a:r>
              <a:rPr dirty="0" sz="14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4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Verdana"/>
                <a:cs typeface="Verdana"/>
              </a:rPr>
              <a:t>Demand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6269" y="2331720"/>
            <a:ext cx="3444239" cy="420776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573267" y="570483"/>
            <a:ext cx="466407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Enlightenment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ideas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philosophy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inspired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thinkers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emphasize 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individual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talent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hereditary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privilege,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while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religion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strengthened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Americans’</a:t>
            </a:r>
            <a:r>
              <a:rPr dirty="0" sz="16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themselves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blessed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liberty.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755649"/>
            <a:ext cx="353949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70"/>
              <a:t>Thomas</a:t>
            </a:r>
            <a:r>
              <a:rPr dirty="0" spc="-254"/>
              <a:t> </a:t>
            </a:r>
            <a:r>
              <a:rPr dirty="0" spc="-20"/>
              <a:t>Paine </a:t>
            </a:r>
            <a:r>
              <a:rPr dirty="0" spc="50"/>
              <a:t>Common</a:t>
            </a:r>
            <a:r>
              <a:rPr dirty="0" spc="-240"/>
              <a:t> </a:t>
            </a:r>
            <a:r>
              <a:rPr dirty="0" spc="-160"/>
              <a:t>Sense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5818" y="2393442"/>
            <a:ext cx="1149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75818" y="3618229"/>
            <a:ext cx="1149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75818" y="5117083"/>
            <a:ext cx="1149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1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18972" y="2367533"/>
            <a:ext cx="7601584" cy="4135754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35"/>
              </a:spcBef>
            </a:pP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“But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Britain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14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parent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country,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say some.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Then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more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shame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upon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her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conduct.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Even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brutes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do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not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devour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their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young,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nor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savages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make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upon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their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families;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wherefore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assertion,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if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true,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90">
                <a:solidFill>
                  <a:srgbClr val="404040"/>
                </a:solidFill>
                <a:latin typeface="Verdana"/>
                <a:cs typeface="Verdana"/>
              </a:rPr>
              <a:t>turns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her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reproach;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but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happens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not</a:t>
            </a:r>
            <a:r>
              <a:rPr dirty="0" sz="1000" spc="5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true,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only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partly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so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phrase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PARENT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MOTHER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COUNTRY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hath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been</a:t>
            </a:r>
            <a:r>
              <a:rPr dirty="0" sz="1000" spc="-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jesuitically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adopted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000" spc="-1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king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1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his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parasites,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low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papistical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design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gaining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unfair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bias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credulous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weakness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our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minds.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Europe,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not England,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2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parent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country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America.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20">
                <a:solidFill>
                  <a:srgbClr val="404040"/>
                </a:solidFill>
                <a:latin typeface="Verdana"/>
                <a:cs typeface="Verdana"/>
              </a:rPr>
              <a:t>This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new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world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hath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been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asylum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persecuted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lovers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civil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and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religious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liberty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EVERY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PART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Europe.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Hither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have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fled,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not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from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tender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embraces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mother,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but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cruelty</a:t>
            </a:r>
            <a:r>
              <a:rPr dirty="0" sz="10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monster;</a:t>
            </a:r>
            <a:r>
              <a:rPr dirty="0" sz="10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14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so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far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true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England,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 b="1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same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40" b="1">
                <a:solidFill>
                  <a:srgbClr val="404040"/>
                </a:solidFill>
                <a:latin typeface="Tahoma"/>
                <a:cs typeface="Tahoma"/>
              </a:rPr>
              <a:t>tyranny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25" b="1">
                <a:solidFill>
                  <a:srgbClr val="404040"/>
                </a:solidFill>
                <a:latin typeface="Tahoma"/>
                <a:cs typeface="Tahoma"/>
              </a:rPr>
              <a:t>which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drove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45" b="1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105" b="1">
                <a:solidFill>
                  <a:srgbClr val="404040"/>
                </a:solidFill>
                <a:latin typeface="Tahoma"/>
                <a:cs typeface="Tahoma"/>
              </a:rPr>
              <a:t>first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35" b="1">
                <a:solidFill>
                  <a:srgbClr val="404040"/>
                </a:solidFill>
                <a:latin typeface="Tahoma"/>
                <a:cs typeface="Tahoma"/>
              </a:rPr>
              <a:t>emigrants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60" b="1">
                <a:solidFill>
                  <a:srgbClr val="404040"/>
                </a:solidFill>
                <a:latin typeface="Tahoma"/>
                <a:cs typeface="Tahoma"/>
              </a:rPr>
              <a:t>from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home, </a:t>
            </a:r>
            <a:r>
              <a:rPr dirty="0" sz="1000" spc="-40" b="1">
                <a:solidFill>
                  <a:srgbClr val="404040"/>
                </a:solidFill>
                <a:latin typeface="Tahoma"/>
                <a:cs typeface="Tahoma"/>
              </a:rPr>
              <a:t>pursues</a:t>
            </a:r>
            <a:r>
              <a:rPr dirty="0" sz="1000" spc="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70" b="1">
                <a:solidFill>
                  <a:srgbClr val="404040"/>
                </a:solidFill>
                <a:latin typeface="Tahoma"/>
                <a:cs typeface="Tahoma"/>
              </a:rPr>
              <a:t>their</a:t>
            </a:r>
            <a:r>
              <a:rPr dirty="0" sz="1000" spc="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descendants</a:t>
            </a:r>
            <a:r>
              <a:rPr dirty="0" sz="1000" spc="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still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.”</a:t>
            </a:r>
            <a:endParaRPr sz="1000">
              <a:latin typeface="Verdana"/>
              <a:cs typeface="Verdana"/>
            </a:endParaRPr>
          </a:p>
          <a:p>
            <a:pPr marL="12700" marR="39370">
              <a:lnSpc>
                <a:spcPts val="1080"/>
              </a:lnSpc>
              <a:spcBef>
                <a:spcPts val="1005"/>
              </a:spcBef>
            </a:pP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“As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government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matters,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2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not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power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Britain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do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85">
                <a:solidFill>
                  <a:srgbClr val="404040"/>
                </a:solidFill>
                <a:latin typeface="Verdana"/>
                <a:cs typeface="Verdana"/>
              </a:rPr>
              <a:t>this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continent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justice: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business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80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will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soon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too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weighty,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intricate,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managed</a:t>
            </a:r>
            <a:r>
              <a:rPr dirty="0" sz="1000" spc="-1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any</a:t>
            </a:r>
            <a:r>
              <a:rPr dirty="0" sz="1000" spc="-1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tolerable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degree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convenience,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1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power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so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distant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95">
                <a:solidFill>
                  <a:srgbClr val="404040"/>
                </a:solidFill>
                <a:latin typeface="Verdana"/>
                <a:cs typeface="Verdana"/>
              </a:rPr>
              <a:t>us,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so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very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ignorant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20">
                <a:solidFill>
                  <a:srgbClr val="404040"/>
                </a:solidFill>
                <a:latin typeface="Verdana"/>
                <a:cs typeface="Verdana"/>
              </a:rPr>
              <a:t>us;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if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cannot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conquer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95">
                <a:solidFill>
                  <a:srgbClr val="404040"/>
                </a:solidFill>
                <a:latin typeface="Verdana"/>
                <a:cs typeface="Verdana"/>
              </a:rPr>
              <a:t>us,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cannot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govern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95">
                <a:solidFill>
                  <a:srgbClr val="404040"/>
                </a:solidFill>
                <a:latin typeface="Verdana"/>
                <a:cs typeface="Verdana"/>
              </a:rPr>
              <a:t>us.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8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always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running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three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four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thousand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miles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tale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petition,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waiting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four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or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five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months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answer,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which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when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obtained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requires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five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14">
                <a:solidFill>
                  <a:srgbClr val="404040"/>
                </a:solidFill>
                <a:latin typeface="Verdana"/>
                <a:cs typeface="Verdana"/>
              </a:rPr>
              <a:t>six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more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explain</a:t>
            </a:r>
            <a:r>
              <a:rPr dirty="0" sz="1000" spc="5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in,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will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in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few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years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looked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upon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as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folly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childishness-</a:t>
            </a:r>
            <a:r>
              <a:rPr dirty="0" sz="1000" spc="-135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There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time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when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proper,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there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2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proper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time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cease.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Small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islands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not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45">
                <a:solidFill>
                  <a:srgbClr val="404040"/>
                </a:solidFill>
                <a:latin typeface="Verdana"/>
                <a:cs typeface="Verdana"/>
              </a:rPr>
              <a:t>capable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protecting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themselves,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are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proper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objects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kingdoms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take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under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their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care;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but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there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2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something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very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absurd,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supposing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continent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perpetually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governed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island</a:t>
            </a:r>
            <a:r>
              <a:rPr dirty="0" sz="1000" spc="-30" b="1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dirty="0" sz="1000" spc="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135" b="1">
                <a:solidFill>
                  <a:srgbClr val="404040"/>
                </a:solidFill>
                <a:latin typeface="Tahoma"/>
                <a:cs typeface="Tahoma"/>
              </a:rPr>
              <a:t>In</a:t>
            </a:r>
            <a:r>
              <a:rPr dirty="0" sz="1000" spc="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25" b="1">
                <a:solidFill>
                  <a:srgbClr val="404040"/>
                </a:solidFill>
                <a:latin typeface="Tahoma"/>
                <a:cs typeface="Tahoma"/>
              </a:rPr>
              <a:t>no </a:t>
            </a:r>
            <a:r>
              <a:rPr dirty="0" sz="1000" spc="-20" b="1">
                <a:solidFill>
                  <a:srgbClr val="404040"/>
                </a:solidFill>
                <a:latin typeface="Tahoma"/>
                <a:cs typeface="Tahoma"/>
              </a:rPr>
              <a:t>instance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30" b="1">
                <a:solidFill>
                  <a:srgbClr val="404040"/>
                </a:solidFill>
                <a:latin typeface="Tahoma"/>
                <a:cs typeface="Tahoma"/>
              </a:rPr>
              <a:t>hath</a:t>
            </a:r>
            <a:r>
              <a:rPr dirty="0" sz="1000" spc="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40" b="1">
                <a:solidFill>
                  <a:srgbClr val="404040"/>
                </a:solidFill>
                <a:latin typeface="Tahoma"/>
                <a:cs typeface="Tahoma"/>
              </a:rPr>
              <a:t>nature</a:t>
            </a:r>
            <a:r>
              <a:rPr dirty="0" sz="1000" spc="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made </a:t>
            </a:r>
            <a:r>
              <a:rPr dirty="0" sz="1000" spc="-45" b="1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45" b="1">
                <a:solidFill>
                  <a:srgbClr val="404040"/>
                </a:solidFill>
                <a:latin typeface="Tahoma"/>
                <a:cs typeface="Tahoma"/>
              </a:rPr>
              <a:t>satellite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25" b="1">
                <a:solidFill>
                  <a:srgbClr val="404040"/>
                </a:solidFill>
                <a:latin typeface="Tahoma"/>
                <a:cs typeface="Tahoma"/>
              </a:rPr>
              <a:t>larger</a:t>
            </a:r>
            <a:r>
              <a:rPr dirty="0" sz="1000" spc="2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35" b="1">
                <a:solidFill>
                  <a:srgbClr val="404040"/>
                </a:solidFill>
                <a:latin typeface="Tahoma"/>
                <a:cs typeface="Tahoma"/>
              </a:rPr>
              <a:t>than</a:t>
            </a:r>
            <a:r>
              <a:rPr dirty="0" sz="1000" spc="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90" b="1">
                <a:solidFill>
                  <a:srgbClr val="404040"/>
                </a:solidFill>
                <a:latin typeface="Tahoma"/>
                <a:cs typeface="Tahoma"/>
              </a:rPr>
              <a:t>its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30" b="1">
                <a:solidFill>
                  <a:srgbClr val="404040"/>
                </a:solidFill>
                <a:latin typeface="Tahoma"/>
                <a:cs typeface="Tahoma"/>
              </a:rPr>
              <a:t>primary</a:t>
            </a:r>
            <a:r>
              <a:rPr dirty="0" sz="1000" spc="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35" b="1">
                <a:solidFill>
                  <a:srgbClr val="404040"/>
                </a:solidFill>
                <a:latin typeface="Tahoma"/>
                <a:cs typeface="Tahoma"/>
              </a:rPr>
              <a:t>planet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,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England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America,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respect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30">
                <a:solidFill>
                  <a:srgbClr val="404040"/>
                </a:solidFill>
                <a:latin typeface="Verdana"/>
                <a:cs typeface="Verdana"/>
              </a:rPr>
              <a:t>each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other,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reverses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common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order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nature,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80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2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evident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belong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different </a:t>
            </a:r>
            <a:r>
              <a:rPr dirty="0" sz="1000" spc="-95">
                <a:solidFill>
                  <a:srgbClr val="404040"/>
                </a:solidFill>
                <a:latin typeface="Verdana"/>
                <a:cs typeface="Verdana"/>
              </a:rPr>
              <a:t>systems;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England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Europe,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America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ts val="1065"/>
              </a:lnSpc>
            </a:pP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itself.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“</a:t>
            </a:r>
            <a:endParaRPr sz="1000">
              <a:latin typeface="Verdana"/>
              <a:cs typeface="Verdana"/>
            </a:endParaRPr>
          </a:p>
          <a:p>
            <a:pPr marL="12700" marR="128905">
              <a:lnSpc>
                <a:spcPct val="90000"/>
              </a:lnSpc>
              <a:spcBef>
                <a:spcPts val="1000"/>
              </a:spcBef>
            </a:pP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“</a:t>
            </a:r>
            <a:r>
              <a:rPr dirty="0" sz="1000" spc="-25" b="1">
                <a:solidFill>
                  <a:srgbClr val="404040"/>
                </a:solidFill>
                <a:latin typeface="Tahoma"/>
                <a:cs typeface="Tahoma"/>
              </a:rPr>
              <a:t>Europe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75" b="1">
                <a:solidFill>
                  <a:srgbClr val="404040"/>
                </a:solidFill>
                <a:latin typeface="Tahoma"/>
                <a:cs typeface="Tahoma"/>
              </a:rPr>
              <a:t>is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20" b="1">
                <a:solidFill>
                  <a:srgbClr val="404040"/>
                </a:solidFill>
                <a:latin typeface="Tahoma"/>
                <a:cs typeface="Tahoma"/>
              </a:rPr>
              <a:t>too</a:t>
            </a:r>
            <a:r>
              <a:rPr dirty="0" sz="1000" spc="-1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30" b="1">
                <a:solidFill>
                  <a:srgbClr val="404040"/>
                </a:solidFill>
                <a:latin typeface="Tahoma"/>
                <a:cs typeface="Tahoma"/>
              </a:rPr>
              <a:t>thickly 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planted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90" b="1">
                <a:solidFill>
                  <a:srgbClr val="404040"/>
                </a:solidFill>
                <a:latin typeface="Tahoma"/>
                <a:cs typeface="Tahoma"/>
              </a:rPr>
              <a:t>with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20" b="1">
                <a:solidFill>
                  <a:srgbClr val="404040"/>
                </a:solidFill>
                <a:latin typeface="Tahoma"/>
                <a:cs typeface="Tahoma"/>
              </a:rPr>
              <a:t>kingdoms </a:t>
            </a:r>
            <a:r>
              <a:rPr dirty="0" sz="1000" spc="-55" b="1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be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long 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at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peace,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and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30" b="1">
                <a:solidFill>
                  <a:srgbClr val="404040"/>
                </a:solidFill>
                <a:latin typeface="Tahoma"/>
                <a:cs typeface="Tahoma"/>
              </a:rPr>
              <a:t>whenever</a:t>
            </a:r>
            <a:r>
              <a:rPr dirty="0" sz="1000" spc="-1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60" b="1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50" b="1">
                <a:solidFill>
                  <a:srgbClr val="404040"/>
                </a:solidFill>
                <a:latin typeface="Tahoma"/>
                <a:cs typeface="Tahoma"/>
              </a:rPr>
              <a:t>war</a:t>
            </a:r>
            <a:r>
              <a:rPr dirty="0" sz="1000" spc="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breaks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45" b="1">
                <a:solidFill>
                  <a:srgbClr val="404040"/>
                </a:solidFill>
                <a:latin typeface="Tahoma"/>
                <a:cs typeface="Tahoma"/>
              </a:rPr>
              <a:t>out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20" b="1">
                <a:solidFill>
                  <a:srgbClr val="404040"/>
                </a:solidFill>
                <a:latin typeface="Tahoma"/>
                <a:cs typeface="Tahoma"/>
              </a:rPr>
              <a:t>between</a:t>
            </a:r>
            <a:r>
              <a:rPr dirty="0" sz="1000" spc="-1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20" b="1">
                <a:solidFill>
                  <a:srgbClr val="404040"/>
                </a:solidFill>
                <a:latin typeface="Tahoma"/>
                <a:cs typeface="Tahoma"/>
              </a:rPr>
              <a:t>England</a:t>
            </a:r>
            <a:r>
              <a:rPr dirty="0" sz="1000" spc="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25" b="1">
                <a:solidFill>
                  <a:srgbClr val="404040"/>
                </a:solidFill>
                <a:latin typeface="Tahoma"/>
                <a:cs typeface="Tahoma"/>
              </a:rPr>
              <a:t>and 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any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35" b="1">
                <a:solidFill>
                  <a:srgbClr val="404040"/>
                </a:solidFill>
                <a:latin typeface="Tahoma"/>
                <a:cs typeface="Tahoma"/>
              </a:rPr>
              <a:t>foreign</a:t>
            </a:r>
            <a:r>
              <a:rPr dirty="0" sz="1000" spc="-1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25" b="1">
                <a:solidFill>
                  <a:srgbClr val="404040"/>
                </a:solidFill>
                <a:latin typeface="Tahoma"/>
                <a:cs typeface="Tahoma"/>
              </a:rPr>
              <a:t>power,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45" b="1">
                <a:solidFill>
                  <a:srgbClr val="404040"/>
                </a:solidFill>
                <a:latin typeface="Tahoma"/>
                <a:cs typeface="Tahoma"/>
              </a:rPr>
              <a:t>the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20" b="1">
                <a:solidFill>
                  <a:srgbClr val="404040"/>
                </a:solidFill>
                <a:latin typeface="Tahoma"/>
                <a:cs typeface="Tahoma"/>
              </a:rPr>
              <a:t>trade</a:t>
            </a:r>
            <a:r>
              <a:rPr dirty="0" sz="1000" spc="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45" b="1">
                <a:solidFill>
                  <a:srgbClr val="404040"/>
                </a:solidFill>
                <a:latin typeface="Tahoma"/>
                <a:cs typeface="Tahoma"/>
              </a:rPr>
              <a:t>of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America</a:t>
            </a:r>
            <a:r>
              <a:rPr dirty="0" sz="1000" spc="-2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b="1">
                <a:solidFill>
                  <a:srgbClr val="404040"/>
                </a:solidFill>
                <a:latin typeface="Tahoma"/>
                <a:cs typeface="Tahoma"/>
              </a:rPr>
              <a:t>goes</a:t>
            </a:r>
            <a:r>
              <a:rPr dirty="0" sz="1000" spc="-1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55" b="1">
                <a:solidFill>
                  <a:srgbClr val="404040"/>
                </a:solidFill>
                <a:latin typeface="Tahoma"/>
                <a:cs typeface="Tahoma"/>
              </a:rPr>
              <a:t>to</a:t>
            </a:r>
            <a:r>
              <a:rPr dirty="0" sz="1000" spc="-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000" spc="-80" b="1">
                <a:solidFill>
                  <a:srgbClr val="404040"/>
                </a:solidFill>
                <a:latin typeface="Tahoma"/>
                <a:cs typeface="Tahoma"/>
              </a:rPr>
              <a:t>ruin</a:t>
            </a:r>
            <a:r>
              <a:rPr dirty="0" sz="1000" spc="-80">
                <a:solidFill>
                  <a:srgbClr val="404040"/>
                </a:solidFill>
                <a:latin typeface="Verdana"/>
                <a:cs typeface="Verdana"/>
              </a:rPr>
              <a:t>,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BECAUSE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0">
                <a:solidFill>
                  <a:srgbClr val="404040"/>
                </a:solidFill>
                <a:latin typeface="Verdana"/>
                <a:cs typeface="Verdana"/>
              </a:rPr>
              <a:t>HER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CONNECTION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35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ENGLAND.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next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may not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turn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out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like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last,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should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not,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advocates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reconciliation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now,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will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wishing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separation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then,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because,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neutrality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case,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would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safer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convoy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than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man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war.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Every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thing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2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right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or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natural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pleads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for separation.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blood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slain,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weeping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voice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nature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cries,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70">
                <a:solidFill>
                  <a:srgbClr val="404040"/>
                </a:solidFill>
                <a:latin typeface="Verdana"/>
                <a:cs typeface="Verdana"/>
              </a:rPr>
              <a:t>'TIS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14">
                <a:solidFill>
                  <a:srgbClr val="404040"/>
                </a:solidFill>
                <a:latin typeface="Verdana"/>
                <a:cs typeface="Verdana"/>
              </a:rPr>
              <a:t>TIME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PART.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Even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distance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which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Almighty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hath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placed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England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America,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14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strong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natural proof,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authority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one,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over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other,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never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design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Heaven.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time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likewise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which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continent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discovered,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adds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weight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argument,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manner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which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was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peopled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increases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force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85">
                <a:solidFill>
                  <a:srgbClr val="404040"/>
                </a:solidFill>
                <a:latin typeface="Verdana"/>
                <a:cs typeface="Verdana"/>
              </a:rPr>
              <a:t>it.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reformation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preceded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 the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discovery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America,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if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Almighty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graciously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meant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open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8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Verdana"/>
                <a:cs typeface="Verdana"/>
              </a:rPr>
              <a:t>sanctuary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0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Persecuted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000" spc="25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future</a:t>
            </a:r>
            <a:r>
              <a:rPr dirty="0" sz="10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years,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when</a:t>
            </a:r>
            <a:r>
              <a:rPr dirty="0" sz="10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>
                <a:solidFill>
                  <a:srgbClr val="404040"/>
                </a:solidFill>
                <a:latin typeface="Verdana"/>
                <a:cs typeface="Verdana"/>
              </a:rPr>
              <a:t>home</a:t>
            </a:r>
            <a:r>
              <a:rPr dirty="0" sz="10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Verdana"/>
                <a:cs typeface="Verdana"/>
              </a:rPr>
              <a:t>should afford</a:t>
            </a:r>
            <a:r>
              <a:rPr dirty="0" sz="1000" spc="-35">
                <a:solidFill>
                  <a:srgbClr val="404040"/>
                </a:solidFill>
                <a:latin typeface="Verdana"/>
                <a:cs typeface="Verdana"/>
              </a:rPr>
              <a:t> neither</a:t>
            </a:r>
            <a:r>
              <a:rPr dirty="0" sz="10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friendship</a:t>
            </a:r>
            <a:r>
              <a:rPr dirty="0" sz="10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000" spc="-45">
                <a:solidFill>
                  <a:srgbClr val="404040"/>
                </a:solidFill>
                <a:latin typeface="Verdana"/>
                <a:cs typeface="Verdana"/>
              </a:rPr>
              <a:t>nor</a:t>
            </a:r>
            <a:r>
              <a:rPr dirty="0" sz="1000" spc="-40">
                <a:solidFill>
                  <a:srgbClr val="404040"/>
                </a:solidFill>
                <a:latin typeface="Verdana"/>
                <a:cs typeface="Verdana"/>
              </a:rPr>
              <a:t> safety.</a:t>
            </a:r>
            <a:r>
              <a:rPr dirty="0" sz="1000" spc="-50">
                <a:solidFill>
                  <a:srgbClr val="404040"/>
                </a:solidFill>
                <a:latin typeface="Verdana"/>
                <a:cs typeface="Verdana"/>
              </a:rPr>
              <a:t> “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9273" y="2227324"/>
            <a:ext cx="2898648" cy="454609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573267" y="571500"/>
            <a:ext cx="4971415" cy="1518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belief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superiority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republican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forms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government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natural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rights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people found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expression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Thomas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Paine’s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Sense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Declaration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Independence.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ideas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these documents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resonated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throughout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history,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shaping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Americans’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ideals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nation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was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based.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Declaration</a:t>
            </a:r>
            <a:r>
              <a:rPr dirty="0" spc="-235"/>
              <a:t> </a:t>
            </a:r>
            <a:r>
              <a:rPr dirty="0" spc="-25"/>
              <a:t>of </a:t>
            </a:r>
            <a:r>
              <a:rPr dirty="0" spc="50"/>
              <a:t>Independence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58291" y="2315717"/>
            <a:ext cx="7264400" cy="412369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just" marL="354965" marR="16510" indent="-342900">
              <a:lnSpc>
                <a:spcPts val="1250"/>
              </a:lnSpc>
              <a:spcBef>
                <a:spcPts val="400"/>
              </a:spcBef>
            </a:pPr>
            <a:r>
              <a:rPr dirty="0" sz="1000" spc="11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000" spc="1445">
                <a:solidFill>
                  <a:srgbClr val="ACD333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5">
                <a:solidFill>
                  <a:srgbClr val="404040"/>
                </a:solidFill>
                <a:latin typeface="Verdana"/>
                <a:cs typeface="Verdana"/>
              </a:rPr>
              <a:t>Committee</a:t>
            </a:r>
            <a:r>
              <a:rPr dirty="0" sz="13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Five</a:t>
            </a:r>
            <a:r>
              <a:rPr dirty="0" sz="13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6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dirty="0" sz="13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5">
                <a:solidFill>
                  <a:srgbClr val="404040"/>
                </a:solidFill>
                <a:latin typeface="Verdana"/>
                <a:cs typeface="Verdana"/>
              </a:rPr>
              <a:t>John</a:t>
            </a:r>
            <a:r>
              <a:rPr dirty="0" sz="13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5">
                <a:solidFill>
                  <a:srgbClr val="404040"/>
                </a:solidFill>
                <a:latin typeface="Verdana"/>
                <a:cs typeface="Verdana"/>
              </a:rPr>
              <a:t>Adams</a:t>
            </a:r>
            <a:r>
              <a:rPr dirty="0" sz="13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(MA),</a:t>
            </a:r>
            <a:r>
              <a:rPr dirty="0" sz="13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Benjamin</a:t>
            </a:r>
            <a:r>
              <a:rPr dirty="0" sz="13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Franklin</a:t>
            </a:r>
            <a:r>
              <a:rPr dirty="0" sz="13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(PA),</a:t>
            </a:r>
            <a:r>
              <a:rPr dirty="0" sz="13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Thomas</a:t>
            </a:r>
            <a:r>
              <a:rPr dirty="0" sz="13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Jefferson</a:t>
            </a:r>
            <a:r>
              <a:rPr dirty="0" sz="13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(VA),</a:t>
            </a:r>
            <a:r>
              <a:rPr dirty="0" sz="13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Robert</a:t>
            </a:r>
            <a:r>
              <a:rPr dirty="0" sz="13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Livingston</a:t>
            </a:r>
            <a:r>
              <a:rPr dirty="0" sz="13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(NY),</a:t>
            </a:r>
            <a:r>
              <a:rPr dirty="0" sz="13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Roger</a:t>
            </a:r>
            <a:r>
              <a:rPr dirty="0" sz="13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Sherman</a:t>
            </a:r>
            <a:r>
              <a:rPr dirty="0" sz="13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(CT)</a:t>
            </a:r>
            <a:r>
              <a:rPr dirty="0" sz="13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5">
                <a:solidFill>
                  <a:srgbClr val="404040"/>
                </a:solidFill>
                <a:latin typeface="Verdana"/>
                <a:cs typeface="Verdana"/>
              </a:rPr>
              <a:t>but</a:t>
            </a:r>
            <a:r>
              <a:rPr dirty="0" sz="13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most</a:t>
            </a:r>
            <a:r>
              <a:rPr dirty="0" sz="13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text</a:t>
            </a:r>
            <a:r>
              <a:rPr dirty="0" sz="13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3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written</a:t>
            </a:r>
            <a:r>
              <a:rPr dirty="0" sz="13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5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3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Thomas</a:t>
            </a:r>
            <a:r>
              <a:rPr dirty="0" sz="1300" spc="-1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Jefferson.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300">
              <a:latin typeface="Verdana"/>
              <a:cs typeface="Verdana"/>
            </a:endParaRPr>
          </a:p>
          <a:p>
            <a:pPr marL="354965" marR="5080" indent="-342900">
              <a:lnSpc>
                <a:spcPct val="80000"/>
              </a:lnSpc>
              <a:tabLst>
                <a:tab pos="354965" algn="l"/>
              </a:tabLst>
            </a:pPr>
            <a:r>
              <a:rPr dirty="0" sz="1000" spc="6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0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We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hold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these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35">
                <a:solidFill>
                  <a:srgbClr val="404040"/>
                </a:solidFill>
                <a:latin typeface="Verdana"/>
                <a:cs typeface="Verdana"/>
              </a:rPr>
              <a:t>Truths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7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self–evident,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all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men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are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created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equal,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are </a:t>
            </a:r>
            <a:r>
              <a:rPr dirty="0" sz="1300" spc="45">
                <a:solidFill>
                  <a:srgbClr val="404040"/>
                </a:solidFill>
                <a:latin typeface="Verdana"/>
                <a:cs typeface="Verdana"/>
              </a:rPr>
              <a:t>endowed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their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Creator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with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certain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unalienable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Rights,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among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these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are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Life, 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Liberty,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404040"/>
                </a:solidFill>
                <a:latin typeface="Verdana"/>
                <a:cs typeface="Verdana"/>
              </a:rPr>
              <a:t>Pursuit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Happiness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90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That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secure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these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404040"/>
                </a:solidFill>
                <a:latin typeface="Verdana"/>
                <a:cs typeface="Verdana"/>
              </a:rPr>
              <a:t>Rights,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Governments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are 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instituted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among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Men,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deriving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their </a:t>
            </a:r>
            <a:r>
              <a:rPr dirty="0" sz="1300" spc="-125">
                <a:solidFill>
                  <a:srgbClr val="404040"/>
                </a:solidFill>
                <a:latin typeface="Verdana"/>
                <a:cs typeface="Verdana"/>
              </a:rPr>
              <a:t>just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Powers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Consent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Governed,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whenever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any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Form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Government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becomes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destructive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these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Ends,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5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Right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People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alter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or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abolish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0">
                <a:solidFill>
                  <a:srgbClr val="404040"/>
                </a:solidFill>
                <a:latin typeface="Verdana"/>
                <a:cs typeface="Verdana"/>
              </a:rPr>
              <a:t>it,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institute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new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Government,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laying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its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Foundation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such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Principles,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organizing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25">
                <a:solidFill>
                  <a:srgbClr val="404040"/>
                </a:solidFill>
                <a:latin typeface="Verdana"/>
                <a:cs typeface="Verdana"/>
              </a:rPr>
              <a:t>its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Powers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such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Form,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them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shall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seem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most 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likely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effect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their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Safety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Happiness.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Prudence,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indeed,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will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dictate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Governments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long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established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should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not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7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55">
                <a:solidFill>
                  <a:srgbClr val="404040"/>
                </a:solidFill>
                <a:latin typeface="Verdana"/>
                <a:cs typeface="Verdana"/>
              </a:rPr>
              <a:t>changed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light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transient 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Causes;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accordingly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all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Experience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hath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shewn,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Mankind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are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more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disposed to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suffer,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while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20">
                <a:solidFill>
                  <a:srgbClr val="404040"/>
                </a:solidFill>
                <a:latin typeface="Verdana"/>
                <a:cs typeface="Verdana"/>
              </a:rPr>
              <a:t>Evils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are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sufferable,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than</a:t>
            </a:r>
            <a:r>
              <a:rPr dirty="0" sz="13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right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themselves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abolishing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0">
                <a:solidFill>
                  <a:srgbClr val="404040"/>
                </a:solidFill>
                <a:latin typeface="Verdana"/>
                <a:cs typeface="Verdana"/>
              </a:rPr>
              <a:t>Forms</a:t>
            </a:r>
            <a:r>
              <a:rPr dirty="0" sz="13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which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are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accustomed.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But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when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10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long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solidFill>
                  <a:srgbClr val="404040"/>
                </a:solidFill>
                <a:latin typeface="Verdana"/>
                <a:cs typeface="Verdana"/>
              </a:rPr>
              <a:t>Train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Abuses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Usurpations, 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pursuing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invariably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same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Object,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evinces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10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Design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reduce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them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under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absolute 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Despotism,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95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5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their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Right, </a:t>
            </a:r>
            <a:r>
              <a:rPr dirty="0" sz="1300" spc="-95">
                <a:solidFill>
                  <a:srgbClr val="404040"/>
                </a:solidFill>
                <a:latin typeface="Verdana"/>
                <a:cs typeface="Verdana"/>
              </a:rPr>
              <a:t>it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5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their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Duty,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throw</a:t>
            </a:r>
            <a:r>
              <a:rPr dirty="0" sz="13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off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such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Government,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provide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new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Guards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their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future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Security.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Such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has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been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patient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Sufferance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these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Colonies;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such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50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now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Necessity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which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constrains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them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alter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their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former </a:t>
            </a:r>
            <a:r>
              <a:rPr dirty="0" sz="1300" spc="-114">
                <a:solidFill>
                  <a:srgbClr val="404040"/>
                </a:solidFill>
                <a:latin typeface="Verdana"/>
                <a:cs typeface="Verdana"/>
              </a:rPr>
              <a:t>Systems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Government.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300" spc="-100">
                <a:solidFill>
                  <a:srgbClr val="404040"/>
                </a:solidFill>
                <a:latin typeface="Verdana"/>
                <a:cs typeface="Verdana"/>
              </a:rPr>
              <a:t>History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present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404040"/>
                </a:solidFill>
                <a:latin typeface="Verdana"/>
                <a:cs typeface="Verdana"/>
              </a:rPr>
              <a:t>King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Great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90">
                <a:solidFill>
                  <a:srgbClr val="404040"/>
                </a:solidFill>
                <a:latin typeface="Verdana"/>
                <a:cs typeface="Verdana"/>
              </a:rPr>
              <a:t>Britain,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55">
                <a:solidFill>
                  <a:srgbClr val="404040"/>
                </a:solidFill>
                <a:latin typeface="Verdana"/>
                <a:cs typeface="Verdana"/>
              </a:rPr>
              <a:t>is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10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0">
                <a:solidFill>
                  <a:srgbClr val="404040"/>
                </a:solidFill>
                <a:latin typeface="Verdana"/>
                <a:cs typeface="Verdana"/>
              </a:rPr>
              <a:t>History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repeated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20">
                <a:solidFill>
                  <a:srgbClr val="404040"/>
                </a:solidFill>
                <a:latin typeface="Verdana"/>
                <a:cs typeface="Verdana"/>
              </a:rPr>
              <a:t>Injuries</a:t>
            </a:r>
            <a:r>
              <a:rPr dirty="0" sz="13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Usurpations,</a:t>
            </a:r>
            <a:r>
              <a:rPr dirty="0" sz="13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all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having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direct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Object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Establishment</a:t>
            </a:r>
            <a:r>
              <a:rPr dirty="0" sz="13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3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404040"/>
                </a:solidFill>
                <a:latin typeface="Verdana"/>
                <a:cs typeface="Verdana"/>
              </a:rPr>
              <a:t>an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absolute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Tyranny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over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States. </a:t>
            </a:r>
            <a:r>
              <a:rPr dirty="0" sz="1300" spc="-1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prove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10">
                <a:solidFill>
                  <a:srgbClr val="404040"/>
                </a:solidFill>
                <a:latin typeface="Verdana"/>
                <a:cs typeface="Verdana"/>
              </a:rPr>
              <a:t>this,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let</a:t>
            </a:r>
            <a:r>
              <a:rPr dirty="0" sz="13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30">
                <a:solidFill>
                  <a:srgbClr val="404040"/>
                </a:solidFill>
                <a:latin typeface="Verdana"/>
                <a:cs typeface="Verdana"/>
              </a:rPr>
              <a:t>Facts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7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3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404040"/>
                </a:solidFill>
                <a:latin typeface="Verdana"/>
                <a:cs typeface="Verdana"/>
              </a:rPr>
              <a:t>submitted</a:t>
            </a:r>
            <a:r>
              <a:rPr dirty="0" sz="13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3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10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3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Verdana"/>
                <a:cs typeface="Verdana"/>
              </a:rPr>
              <a:t>candid World.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150" y="2248660"/>
            <a:ext cx="3654552" cy="450265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573267" y="571500"/>
            <a:ext cx="4971415" cy="1518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belief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superiority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republican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forms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government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natural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rights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people found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expression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Thomas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Paine’s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Sense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Declaration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Independence.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ideas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these documents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resonated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throughout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history,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shaping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Americans’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ideals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nation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was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based.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755649"/>
            <a:ext cx="410972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204"/>
              <a:t>The</a:t>
            </a:r>
            <a:r>
              <a:rPr dirty="0" spc="-250"/>
              <a:t> </a:t>
            </a:r>
            <a:r>
              <a:rPr dirty="0" spc="-10"/>
              <a:t>Declaration</a:t>
            </a:r>
            <a:r>
              <a:rPr dirty="0" spc="-215"/>
              <a:t> </a:t>
            </a:r>
            <a:r>
              <a:rPr dirty="0" spc="-25"/>
              <a:t>of </a:t>
            </a:r>
            <a:r>
              <a:rPr dirty="0" spc="50"/>
              <a:t>Independence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7248" y="2243327"/>
            <a:ext cx="6025896" cy="37566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953253" y="6190996"/>
            <a:ext cx="2287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14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Verdana"/>
                <a:cs typeface="Verdana"/>
                <a:hlinkClick r:id="rId3"/>
              </a:rPr>
              <a:t>https://bit.ly/3xkTo5E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573267" y="571500"/>
            <a:ext cx="4971415" cy="1518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belief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superiority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republican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forms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government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natural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rights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people found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expression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Thomas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Paine’s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Sense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Declaration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Independence.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ideas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these documents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resonated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throughout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history,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shaping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Americans’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ideals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nation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was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based.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3915155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648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118"/>
                  </a:lnTo>
                  <a:lnTo>
                    <a:pt x="1330071" y="498856"/>
                  </a:lnTo>
                  <a:lnTo>
                    <a:pt x="1127378" y="536829"/>
                  </a:lnTo>
                  <a:lnTo>
                    <a:pt x="829309" y="588391"/>
                  </a:lnTo>
                  <a:lnTo>
                    <a:pt x="447928" y="646811"/>
                  </a:lnTo>
                  <a:lnTo>
                    <a:pt x="174751" y="683895"/>
                  </a:lnTo>
                  <a:lnTo>
                    <a:pt x="0" y="705104"/>
                  </a:lnTo>
                  <a:lnTo>
                    <a:pt x="9701" y="720439"/>
                  </a:lnTo>
                  <a:lnTo>
                    <a:pt x="39115" y="766445"/>
                  </a:lnTo>
                  <a:lnTo>
                    <a:pt x="66166" y="767222"/>
                  </a:lnTo>
                  <a:lnTo>
                    <a:pt x="95131" y="767666"/>
                  </a:lnTo>
                  <a:lnTo>
                    <a:pt x="125954" y="767784"/>
                  </a:lnTo>
                  <a:lnTo>
                    <a:pt x="192949" y="767068"/>
                  </a:lnTo>
                  <a:lnTo>
                    <a:pt x="305973" y="763722"/>
                  </a:lnTo>
                  <a:lnTo>
                    <a:pt x="477701" y="755314"/>
                  </a:lnTo>
                  <a:lnTo>
                    <a:pt x="773052" y="735159"/>
                  </a:lnTo>
                  <a:lnTo>
                    <a:pt x="1336019" y="685198"/>
                  </a:lnTo>
                  <a:lnTo>
                    <a:pt x="2059023" y="606892"/>
                  </a:lnTo>
                  <a:lnTo>
                    <a:pt x="2689041" y="527299"/>
                  </a:lnTo>
                  <a:lnTo>
                    <a:pt x="3038251" y="477184"/>
                  </a:lnTo>
                  <a:lnTo>
                    <a:pt x="3250138" y="443259"/>
                  </a:lnTo>
                  <a:lnTo>
                    <a:pt x="3288029" y="436753"/>
                  </a:lnTo>
                  <a:lnTo>
                    <a:pt x="3280235" y="379744"/>
                  </a:lnTo>
                  <a:lnTo>
                    <a:pt x="3273959" y="334437"/>
                  </a:lnTo>
                  <a:lnTo>
                    <a:pt x="3264862" y="270419"/>
                  </a:lnTo>
                  <a:lnTo>
                    <a:pt x="3252759" y="189208"/>
                  </a:lnTo>
                  <a:lnTo>
                    <a:pt x="3249394" y="166252"/>
                  </a:lnTo>
                  <a:lnTo>
                    <a:pt x="3245343" y="137980"/>
                  </a:lnTo>
                  <a:lnTo>
                    <a:pt x="3240328" y="102265"/>
                  </a:lnTo>
                  <a:lnTo>
                    <a:pt x="3234075" y="56981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4246753"/>
                  </a:lnTo>
                  <a:lnTo>
                    <a:pt x="10966450" y="4368419"/>
                  </a:lnTo>
                  <a:lnTo>
                    <a:pt x="10196195" y="4471035"/>
                  </a:lnTo>
                  <a:lnTo>
                    <a:pt x="9942449" y="4498975"/>
                  </a:lnTo>
                  <a:lnTo>
                    <a:pt x="9429242" y="4549902"/>
                  </a:lnTo>
                  <a:lnTo>
                    <a:pt x="8922893" y="4591939"/>
                  </a:lnTo>
                  <a:lnTo>
                    <a:pt x="8671433" y="4609465"/>
                  </a:lnTo>
                  <a:lnTo>
                    <a:pt x="7921498" y="4649470"/>
                  </a:lnTo>
                  <a:lnTo>
                    <a:pt x="7186168" y="4672203"/>
                  </a:lnTo>
                  <a:lnTo>
                    <a:pt x="6468872" y="4680712"/>
                  </a:lnTo>
                  <a:lnTo>
                    <a:pt x="6002020" y="4678934"/>
                  </a:lnTo>
                  <a:lnTo>
                    <a:pt x="5104257" y="4659757"/>
                  </a:lnTo>
                  <a:lnTo>
                    <a:pt x="4462653" y="4633976"/>
                  </a:lnTo>
                  <a:lnTo>
                    <a:pt x="3284080" y="4560697"/>
                  </a:lnTo>
                  <a:lnTo>
                    <a:pt x="2587117" y="4502785"/>
                  </a:lnTo>
                  <a:lnTo>
                    <a:pt x="1974723" y="4439666"/>
                  </a:lnTo>
                  <a:lnTo>
                    <a:pt x="1451483" y="4378960"/>
                  </a:lnTo>
                  <a:lnTo>
                    <a:pt x="859409" y="4302125"/>
                  </a:lnTo>
                  <a:lnTo>
                    <a:pt x="476377" y="4243933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33677" y="2904489"/>
            <a:ext cx="616966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75">
                <a:solidFill>
                  <a:srgbClr val="EBEBEB"/>
                </a:solidFill>
                <a:latin typeface="Verdana"/>
                <a:cs typeface="Verdana"/>
              </a:rPr>
              <a:t>TOPIC</a:t>
            </a:r>
            <a:r>
              <a:rPr dirty="0" sz="4000" spc="-31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380">
                <a:solidFill>
                  <a:srgbClr val="EBEBEB"/>
                </a:solidFill>
                <a:latin typeface="Verdana"/>
                <a:cs typeface="Verdana"/>
              </a:rPr>
              <a:t>3.5</a:t>
            </a:r>
            <a:endParaRPr sz="4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4000" spc="-229">
                <a:solidFill>
                  <a:srgbClr val="EBEBEB"/>
                </a:solidFill>
                <a:latin typeface="Verdana"/>
                <a:cs typeface="Verdana"/>
              </a:rPr>
              <a:t>The</a:t>
            </a:r>
            <a:r>
              <a:rPr dirty="0" sz="4000" spc="-19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>
                <a:solidFill>
                  <a:srgbClr val="EBEBEB"/>
                </a:solidFill>
                <a:latin typeface="Verdana"/>
                <a:cs typeface="Verdana"/>
              </a:rPr>
              <a:t>American</a:t>
            </a:r>
            <a:r>
              <a:rPr dirty="0" sz="4000" spc="-19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85">
                <a:solidFill>
                  <a:srgbClr val="EBEBEB"/>
                </a:solidFill>
                <a:latin typeface="Verdana"/>
                <a:cs typeface="Verdana"/>
              </a:rPr>
              <a:t>Revolution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9401" y="4640884"/>
            <a:ext cx="10537190" cy="138112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1600" spc="-125" b="1">
                <a:solidFill>
                  <a:srgbClr val="ACD333"/>
                </a:solidFill>
                <a:latin typeface="Tahoma"/>
                <a:cs typeface="Tahoma"/>
              </a:rPr>
              <a:t>THEMATIC</a:t>
            </a:r>
            <a:r>
              <a:rPr dirty="0" sz="1600" spc="45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10" b="1">
                <a:solidFill>
                  <a:srgbClr val="ACD333"/>
                </a:solidFill>
                <a:latin typeface="Tahoma"/>
                <a:cs typeface="Tahoma"/>
              </a:rPr>
              <a:t>FOCUS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600" b="1">
                <a:solidFill>
                  <a:srgbClr val="ACD333"/>
                </a:solidFill>
                <a:latin typeface="Tahoma"/>
                <a:cs typeface="Tahoma"/>
              </a:rPr>
              <a:t>America</a:t>
            </a:r>
            <a:r>
              <a:rPr dirty="0" sz="1600" spc="-25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90" b="1">
                <a:solidFill>
                  <a:srgbClr val="ACD333"/>
                </a:solidFill>
                <a:latin typeface="Tahoma"/>
                <a:cs typeface="Tahoma"/>
              </a:rPr>
              <a:t>in</a:t>
            </a:r>
            <a:r>
              <a:rPr dirty="0" sz="1600" spc="-20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55" b="1">
                <a:solidFill>
                  <a:srgbClr val="ACD333"/>
                </a:solidFill>
                <a:latin typeface="Tahoma"/>
                <a:cs typeface="Tahoma"/>
              </a:rPr>
              <a:t>the</a:t>
            </a:r>
            <a:r>
              <a:rPr dirty="0" sz="1600" spc="-30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90" b="1">
                <a:solidFill>
                  <a:srgbClr val="ACD333"/>
                </a:solidFill>
                <a:latin typeface="Tahoma"/>
                <a:cs typeface="Tahoma"/>
              </a:rPr>
              <a:t>World</a:t>
            </a:r>
            <a:r>
              <a:rPr dirty="0" sz="1600" spc="-20" b="1">
                <a:solidFill>
                  <a:srgbClr val="ACD333"/>
                </a:solidFill>
                <a:latin typeface="Tahoma"/>
                <a:cs typeface="Tahoma"/>
              </a:rPr>
              <a:t> (WOR)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600" spc="-30">
                <a:solidFill>
                  <a:srgbClr val="ACD333"/>
                </a:solidFill>
                <a:latin typeface="Verdana"/>
                <a:cs typeface="Verdana"/>
              </a:rPr>
              <a:t>Diplomatic,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economic,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cultural,</a:t>
            </a:r>
            <a:r>
              <a:rPr dirty="0" sz="1600" spc="-4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military</a:t>
            </a:r>
            <a:r>
              <a:rPr dirty="0" sz="1600" spc="-3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ACD333"/>
                </a:solidFill>
                <a:latin typeface="Verdana"/>
                <a:cs typeface="Verdana"/>
              </a:rPr>
              <a:t>interactions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between</a:t>
            </a:r>
            <a:r>
              <a:rPr dirty="0" sz="1600" spc="-70">
                <a:solidFill>
                  <a:srgbClr val="ACD333"/>
                </a:solidFill>
                <a:latin typeface="Verdana"/>
                <a:cs typeface="Verdana"/>
              </a:rPr>
              <a:t> empires, nations,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peoples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shape</a:t>
            </a:r>
            <a:r>
              <a:rPr dirty="0" sz="1600" spc="-7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ACD333"/>
                </a:solidFill>
                <a:latin typeface="Verdana"/>
                <a:cs typeface="Verdana"/>
              </a:rPr>
              <a:t>the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development</a:t>
            </a:r>
            <a:r>
              <a:rPr dirty="0" sz="1600" spc="-12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of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America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ACD333"/>
                </a:solidFill>
                <a:latin typeface="Verdana"/>
                <a:cs typeface="Verdana"/>
              </a:rPr>
              <a:t>America’s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ACD333"/>
                </a:solidFill>
                <a:latin typeface="Verdana"/>
                <a:cs typeface="Verdana"/>
              </a:rPr>
              <a:t>increasingly</a:t>
            </a:r>
            <a:r>
              <a:rPr dirty="0" sz="1600" spc="-8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ACD333"/>
                </a:solidFill>
                <a:latin typeface="Verdana"/>
                <a:cs typeface="Verdana"/>
              </a:rPr>
              <a:t>important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ACD333"/>
                </a:solidFill>
                <a:latin typeface="Verdana"/>
                <a:cs typeface="Verdana"/>
              </a:rPr>
              <a:t>role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ACD333"/>
                </a:solidFill>
                <a:latin typeface="Verdana"/>
                <a:cs typeface="Verdana"/>
              </a:rPr>
              <a:t>in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ACD333"/>
                </a:solidFill>
                <a:latin typeface="Verdana"/>
                <a:cs typeface="Verdana"/>
              </a:rPr>
              <a:t>the</a:t>
            </a:r>
            <a:r>
              <a:rPr dirty="0" sz="1600" spc="-10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ACD333"/>
                </a:solidFill>
                <a:latin typeface="Verdana"/>
                <a:cs typeface="Verdana"/>
              </a:rPr>
              <a:t>world.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07809" y="1158494"/>
            <a:ext cx="4247515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OBJECTIVE</a:t>
            </a:r>
            <a:endParaRPr sz="1400">
              <a:latin typeface="Verdana"/>
              <a:cs typeface="Verdana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Explain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factors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contributed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victory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Revolution.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1030478"/>
            <a:ext cx="41109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Reluctance</a:t>
            </a:r>
            <a:r>
              <a:rPr dirty="0" spc="-215"/>
              <a:t> </a:t>
            </a:r>
            <a:r>
              <a:rPr dirty="0"/>
              <a:t>at</a:t>
            </a:r>
            <a:r>
              <a:rPr dirty="0" spc="-200"/>
              <a:t> </a:t>
            </a:r>
            <a:r>
              <a:rPr dirty="0" spc="-360"/>
              <a:t>First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11377" y="2173777"/>
            <a:ext cx="4904740" cy="441833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80">
                <a:solidFill>
                  <a:srgbClr val="404040"/>
                </a:solidFill>
                <a:latin typeface="Verdana"/>
                <a:cs typeface="Verdana"/>
              </a:rPr>
              <a:t>First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Continental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Congress,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Sept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1774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15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Suffolk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Resolves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Declaration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Rights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Grievances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Continental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Association</a:t>
            </a:r>
            <a:endParaRPr sz="1600">
              <a:latin typeface="Verdana"/>
              <a:cs typeface="Verdana"/>
            </a:endParaRPr>
          </a:p>
          <a:p>
            <a:pPr marL="755650" marR="204470" indent="-285750">
              <a:lnSpc>
                <a:spcPct val="100000"/>
              </a:lnSpc>
              <a:spcBef>
                <a:spcPts val="1005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Promised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meet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again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May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40">
                <a:solidFill>
                  <a:srgbClr val="404040"/>
                </a:solidFill>
                <a:latin typeface="Verdana"/>
                <a:cs typeface="Verdana"/>
              </a:rPr>
              <a:t>1775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if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Parliament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did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nothing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(or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didn’t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start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address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problems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American’s liking)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Second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Continental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Congress,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404040"/>
                </a:solidFill>
                <a:latin typeface="Verdana"/>
                <a:cs typeface="Verdana"/>
              </a:rPr>
              <a:t>May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1775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Fighting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had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already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begun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60">
                <a:solidFill>
                  <a:srgbClr val="404040"/>
                </a:solidFill>
                <a:latin typeface="Verdana"/>
                <a:cs typeface="Verdana"/>
              </a:rPr>
              <a:t>Still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professed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loyalty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Crown</a:t>
            </a:r>
            <a:endParaRPr sz="1600">
              <a:latin typeface="Verdana"/>
              <a:cs typeface="Verdana"/>
            </a:endParaRPr>
          </a:p>
          <a:p>
            <a:pPr marL="755650" marR="5080" indent="-285750">
              <a:lnSpc>
                <a:spcPct val="100000"/>
              </a:lnSpc>
              <a:spcBef>
                <a:spcPts val="994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Appointed</a:t>
            </a:r>
            <a:r>
              <a:rPr dirty="0" sz="1600" spc="1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George</a:t>
            </a:r>
            <a:r>
              <a:rPr dirty="0" sz="1600" spc="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Washington</a:t>
            </a:r>
            <a:r>
              <a:rPr dirty="0" sz="1600" spc="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600" spc="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military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commander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901690" y="2246376"/>
            <a:ext cx="3084830" cy="4558665"/>
            <a:chOff x="5901690" y="2246376"/>
            <a:chExt cx="3084830" cy="455866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1690" y="2246376"/>
              <a:ext cx="3084575" cy="23210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1690" y="4611622"/>
              <a:ext cx="3084575" cy="2193034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3895" y="2246376"/>
            <a:ext cx="2612136" cy="305714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787390" y="629665"/>
            <a:ext cx="458914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leader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calls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resistance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Britain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arguments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rights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British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subjects,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rights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individual,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local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traditions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self-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rule,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ideas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Enlightenment.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0544"/>
                  </a:lnTo>
                  <a:lnTo>
                    <a:pt x="10970260" y="1980692"/>
                  </a:lnTo>
                  <a:lnTo>
                    <a:pt x="10200386" y="2074418"/>
                  </a:lnTo>
                  <a:lnTo>
                    <a:pt x="9946386" y="2099818"/>
                  </a:lnTo>
                  <a:lnTo>
                    <a:pt x="9433560" y="2145792"/>
                  </a:lnTo>
                  <a:lnTo>
                    <a:pt x="8927211" y="2183892"/>
                  </a:lnTo>
                  <a:lnTo>
                    <a:pt x="8674735" y="2199767"/>
                  </a:lnTo>
                  <a:lnTo>
                    <a:pt x="7925435" y="2236343"/>
                  </a:lnTo>
                  <a:lnTo>
                    <a:pt x="7190486" y="2256917"/>
                  </a:lnTo>
                  <a:lnTo>
                    <a:pt x="6472936" y="2264918"/>
                  </a:lnTo>
                  <a:lnTo>
                    <a:pt x="6006211" y="2263267"/>
                  </a:lnTo>
                  <a:lnTo>
                    <a:pt x="5107686" y="2245868"/>
                  </a:lnTo>
                  <a:lnTo>
                    <a:pt x="4466336" y="2221992"/>
                  </a:lnTo>
                  <a:lnTo>
                    <a:pt x="3664585" y="2179193"/>
                  </a:lnTo>
                  <a:lnTo>
                    <a:pt x="2931160" y="2129917"/>
                  </a:lnTo>
                  <a:lnTo>
                    <a:pt x="2591435" y="2102993"/>
                  </a:lnTo>
                  <a:lnTo>
                    <a:pt x="1978660" y="2045843"/>
                  </a:lnTo>
                  <a:lnTo>
                    <a:pt x="1232598" y="1964817"/>
                  </a:lnTo>
                  <a:lnTo>
                    <a:pt x="862711" y="1920367"/>
                  </a:lnTo>
                  <a:lnTo>
                    <a:pt x="476377" y="1867204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2171" y="153162"/>
            <a:ext cx="2262378" cy="271957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2171" y="2942082"/>
            <a:ext cx="4417314" cy="376275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20191" y="2756662"/>
            <a:ext cx="6866255" cy="3898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latin typeface="Calibri"/>
                <a:cs typeface="Calibri"/>
              </a:rPr>
              <a:t>March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23,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1775</a:t>
            </a:r>
            <a:endParaRPr sz="1400">
              <a:latin typeface="Calibri"/>
              <a:cs typeface="Calibri"/>
            </a:endParaRPr>
          </a:p>
          <a:p>
            <a:pPr marL="12700" marR="273050">
              <a:lnSpc>
                <a:spcPct val="168000"/>
              </a:lnSpc>
              <a:spcBef>
                <a:spcPts val="254"/>
              </a:spcBef>
            </a:pPr>
            <a:r>
              <a:rPr dirty="0" sz="1400" spc="-50">
                <a:latin typeface="Calibri"/>
                <a:cs typeface="Calibri"/>
              </a:rPr>
              <a:t>Mr.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President,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it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is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natural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man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indulge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illusions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hope.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are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apt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shut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our </a:t>
            </a:r>
            <a:r>
              <a:rPr dirty="0" sz="1400">
                <a:latin typeface="Calibri"/>
                <a:cs typeface="Calibri"/>
              </a:rPr>
              <a:t>eyes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against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painful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truth,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listen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song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that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siren,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till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she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transforms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us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into </a:t>
            </a:r>
            <a:r>
              <a:rPr dirty="0" sz="1400" spc="-10">
                <a:latin typeface="Calibri"/>
                <a:cs typeface="Calibri"/>
              </a:rPr>
              <a:t>beasts…</a:t>
            </a:r>
            <a:endParaRPr sz="1400">
              <a:latin typeface="Calibri"/>
              <a:cs typeface="Calibri"/>
            </a:endParaRPr>
          </a:p>
          <a:p>
            <a:pPr marL="12700" marR="182880">
              <a:lnSpc>
                <a:spcPts val="2830"/>
              </a:lnSpc>
              <a:spcBef>
                <a:spcPts val="280"/>
              </a:spcBef>
            </a:pPr>
            <a:r>
              <a:rPr dirty="0" sz="1400">
                <a:latin typeface="Calibri"/>
                <a:cs typeface="Calibri"/>
              </a:rPr>
              <a:t>There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is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no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longer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any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room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hope.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If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wish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free—</a:t>
            </a:r>
            <a:r>
              <a:rPr dirty="0" sz="1400">
                <a:latin typeface="Calibri"/>
                <a:cs typeface="Calibri"/>
              </a:rPr>
              <a:t>…</a:t>
            </a:r>
            <a:r>
              <a:rPr dirty="0" sz="1400" spc="2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must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fight!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repeat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it,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sir, </a:t>
            </a:r>
            <a:r>
              <a:rPr dirty="0" sz="1400">
                <a:latin typeface="Calibri"/>
                <a:cs typeface="Calibri"/>
              </a:rPr>
              <a:t>we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must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fight!</a:t>
            </a:r>
            <a:r>
              <a:rPr dirty="0" sz="1400" spc="-50">
                <a:latin typeface="Calibri"/>
                <a:cs typeface="Calibri"/>
              </a:rPr>
              <a:t> …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400">
                <a:latin typeface="Calibri"/>
                <a:cs typeface="Calibri"/>
              </a:rPr>
              <a:t>...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Our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brethren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are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already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field!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Why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stand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here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idle?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What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is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that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gentlemen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400">
                <a:latin typeface="Calibri"/>
                <a:cs typeface="Calibri"/>
              </a:rPr>
              <a:t>wish?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What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would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they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have?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Is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life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so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dear,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peace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so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sweet,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purchased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at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marL="12700" marR="513080">
              <a:lnSpc>
                <a:spcPct val="167900"/>
              </a:lnSpc>
              <a:spcBef>
                <a:spcPts val="5"/>
              </a:spcBef>
            </a:pPr>
            <a:r>
              <a:rPr dirty="0" sz="1400">
                <a:latin typeface="Calibri"/>
                <a:cs typeface="Calibri"/>
              </a:rPr>
              <a:t>price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chains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slavery?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Forbid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it,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Almighty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God!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know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not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what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course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others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may </a:t>
            </a:r>
            <a:r>
              <a:rPr dirty="0" sz="1400" spc="-10">
                <a:latin typeface="Calibri"/>
                <a:cs typeface="Calibri"/>
              </a:rPr>
              <a:t>take;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but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me,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give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liberty,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give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death!</a:t>
            </a:r>
            <a:endParaRPr sz="1400">
              <a:latin typeface="Calibri"/>
              <a:cs typeface="Calibri"/>
            </a:endParaRPr>
          </a:p>
          <a:p>
            <a:pPr marL="2402840">
              <a:lnSpc>
                <a:spcPct val="100000"/>
              </a:lnSpc>
              <a:spcBef>
                <a:spcPts val="1000"/>
              </a:spcBef>
            </a:pPr>
            <a:r>
              <a:rPr dirty="0" sz="1800" i="1">
                <a:latin typeface="Calibri"/>
                <a:cs typeface="Calibri"/>
              </a:rPr>
              <a:t>Patrick</a:t>
            </a:r>
            <a:r>
              <a:rPr dirty="0" sz="1800" spc="-50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Henry</a:t>
            </a:r>
            <a:r>
              <a:rPr dirty="0" sz="1800" spc="-35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to</a:t>
            </a:r>
            <a:r>
              <a:rPr dirty="0" sz="1800" spc="-25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the</a:t>
            </a:r>
            <a:r>
              <a:rPr dirty="0" sz="1800" spc="-30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Virginia</a:t>
            </a:r>
            <a:r>
              <a:rPr dirty="0" sz="1800" spc="-35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House</a:t>
            </a:r>
            <a:r>
              <a:rPr dirty="0" sz="1800" spc="-25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of</a:t>
            </a:r>
            <a:r>
              <a:rPr dirty="0" sz="1800" spc="-20" i="1">
                <a:latin typeface="Calibri"/>
                <a:cs typeface="Calibri"/>
              </a:rPr>
              <a:t> </a:t>
            </a:r>
            <a:r>
              <a:rPr dirty="0" sz="1800" spc="-10" i="1">
                <a:latin typeface="Calibri"/>
                <a:cs typeface="Calibri"/>
              </a:rPr>
              <a:t>Burgesses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00277" y="691895"/>
            <a:ext cx="433133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effort</a:t>
            </a:r>
            <a:r>
              <a:rPr dirty="0" sz="1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independence</a:t>
            </a:r>
            <a:r>
              <a:rPr dirty="0" sz="14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was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energized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leaders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Benjamin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Franklin,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popular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movements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included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political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activism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laborers,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artisans,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women.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0544"/>
                  </a:lnTo>
                  <a:lnTo>
                    <a:pt x="10970260" y="1980692"/>
                  </a:lnTo>
                  <a:lnTo>
                    <a:pt x="10200386" y="2074418"/>
                  </a:lnTo>
                  <a:lnTo>
                    <a:pt x="9946386" y="2099818"/>
                  </a:lnTo>
                  <a:lnTo>
                    <a:pt x="9433560" y="2145792"/>
                  </a:lnTo>
                  <a:lnTo>
                    <a:pt x="8927211" y="2183892"/>
                  </a:lnTo>
                  <a:lnTo>
                    <a:pt x="8674735" y="2199767"/>
                  </a:lnTo>
                  <a:lnTo>
                    <a:pt x="7925435" y="2236343"/>
                  </a:lnTo>
                  <a:lnTo>
                    <a:pt x="7190486" y="2256917"/>
                  </a:lnTo>
                  <a:lnTo>
                    <a:pt x="6472936" y="2264918"/>
                  </a:lnTo>
                  <a:lnTo>
                    <a:pt x="6006211" y="2263267"/>
                  </a:lnTo>
                  <a:lnTo>
                    <a:pt x="5107686" y="2245868"/>
                  </a:lnTo>
                  <a:lnTo>
                    <a:pt x="4466336" y="2221992"/>
                  </a:lnTo>
                  <a:lnTo>
                    <a:pt x="3664585" y="2179193"/>
                  </a:lnTo>
                  <a:lnTo>
                    <a:pt x="2931160" y="2129917"/>
                  </a:lnTo>
                  <a:lnTo>
                    <a:pt x="2591435" y="2102993"/>
                  </a:lnTo>
                  <a:lnTo>
                    <a:pt x="1978660" y="2045843"/>
                  </a:lnTo>
                  <a:lnTo>
                    <a:pt x="1232598" y="1964817"/>
                  </a:lnTo>
                  <a:lnTo>
                    <a:pt x="862711" y="1920367"/>
                  </a:lnTo>
                  <a:lnTo>
                    <a:pt x="476377" y="1867204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79805" y="2081022"/>
            <a:ext cx="11217275" cy="4415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latin typeface="Calibri"/>
                <a:cs typeface="Calibri"/>
              </a:rPr>
              <a:t>March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23,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1775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0"/>
              </a:spcBef>
            </a:pPr>
            <a:r>
              <a:rPr dirty="0" sz="1200" spc="-45" i="1">
                <a:latin typeface="Times New Roman"/>
                <a:cs typeface="Times New Roman"/>
              </a:rPr>
              <a:t>Mr.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President,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natural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man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indulge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illusions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hope.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We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are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apt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shut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our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eyes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against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painful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truth,</a:t>
            </a:r>
            <a:r>
              <a:rPr dirty="0" sz="1200" spc="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listen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song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that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siren,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till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she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transforms</a:t>
            </a:r>
            <a:r>
              <a:rPr dirty="0" sz="1200" spc="-3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us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into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beasts.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this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part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wise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men,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engaged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great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arduous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struggle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liberty?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...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my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part,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whatever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anguish of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spirit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may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cost,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am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willing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know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whole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truth;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to </a:t>
            </a:r>
            <a:r>
              <a:rPr dirty="0" sz="1200" i="1">
                <a:latin typeface="Times New Roman"/>
                <a:cs typeface="Times New Roman"/>
              </a:rPr>
              <a:t>know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worst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provide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78105">
              <a:lnSpc>
                <a:spcPct val="100000"/>
              </a:lnSpc>
            </a:pP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but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one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lamp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by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which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my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feet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are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guided;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that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lamp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experience. I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know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way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judging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future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but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by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past.</a:t>
            </a:r>
            <a:r>
              <a:rPr dirty="0" sz="1200" spc="-4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judging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by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past,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wish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know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what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there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has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been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conduct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British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ministry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last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ten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years,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justify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those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hopes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with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which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gentlemen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been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pleased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solace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themselves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House?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... </a:t>
            </a:r>
            <a:r>
              <a:rPr dirty="0" sz="1200" i="1">
                <a:latin typeface="Times New Roman"/>
                <a:cs typeface="Times New Roman"/>
              </a:rPr>
              <a:t>Suffer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yourselves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betrayed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with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kiss.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...</a:t>
            </a:r>
            <a:r>
              <a:rPr dirty="0" sz="1200" spc="-3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Are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fleets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armies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necessary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work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love and</a:t>
            </a:r>
            <a:r>
              <a:rPr dirty="0" sz="1200" spc="-10" i="1">
                <a:latin typeface="Times New Roman"/>
                <a:cs typeface="Times New Roman"/>
              </a:rPr>
              <a:t> reconciliation?</a:t>
            </a:r>
            <a:r>
              <a:rPr dirty="0" sz="1200" i="1">
                <a:latin typeface="Times New Roman"/>
                <a:cs typeface="Times New Roman"/>
              </a:rPr>
              <a:t> Have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shown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ourselves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unwilling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reconciled,</a:t>
            </a:r>
            <a:r>
              <a:rPr dirty="0" sz="1200" i="1">
                <a:latin typeface="Times New Roman"/>
                <a:cs typeface="Times New Roman"/>
              </a:rPr>
              <a:t> </a:t>
            </a:r>
            <a:r>
              <a:rPr dirty="0" sz="1200" spc="-20" i="1">
                <a:latin typeface="Times New Roman"/>
                <a:cs typeface="Times New Roman"/>
              </a:rPr>
              <a:t>that </a:t>
            </a:r>
            <a:r>
              <a:rPr dirty="0" sz="1200" i="1">
                <a:latin typeface="Times New Roman"/>
                <a:cs typeface="Times New Roman"/>
              </a:rPr>
              <a:t>force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must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called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win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back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our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love?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Let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us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deceive ourselves,</a:t>
            </a:r>
            <a:r>
              <a:rPr dirty="0" sz="1200" spc="-20" i="1">
                <a:latin typeface="Times New Roman"/>
                <a:cs typeface="Times New Roman"/>
              </a:rPr>
              <a:t> sir.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44450">
              <a:lnSpc>
                <a:spcPct val="100000"/>
              </a:lnSpc>
            </a:pPr>
            <a:r>
              <a:rPr dirty="0" sz="1200" i="1">
                <a:latin typeface="Times New Roman"/>
                <a:cs typeface="Times New Roman"/>
              </a:rPr>
              <a:t>These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are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implements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war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subjugation;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last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arguments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which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kings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resort.</a:t>
            </a:r>
            <a:r>
              <a:rPr dirty="0" sz="1200" spc="-3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ask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gentlemen,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sir,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what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means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this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martial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array,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purpose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force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us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to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submission?</a:t>
            </a:r>
            <a:r>
              <a:rPr dirty="0" sz="1200" spc="-3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Can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gentlemen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assign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any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other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possible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motives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it?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Great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Britain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any</a:t>
            </a:r>
            <a:r>
              <a:rPr dirty="0" sz="1200" spc="-10" i="1">
                <a:latin typeface="Times New Roman"/>
                <a:cs typeface="Times New Roman"/>
              </a:rPr>
              <a:t> enemy,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this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quarter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world,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call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all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this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accumulation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navies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armies? </a:t>
            </a:r>
            <a:r>
              <a:rPr dirty="0" sz="1200" i="1">
                <a:latin typeface="Times New Roman"/>
                <a:cs typeface="Times New Roman"/>
              </a:rPr>
              <a:t>No,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sir,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she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has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none.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They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are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meant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us;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they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can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meant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other.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…</a:t>
            </a:r>
            <a:r>
              <a:rPr dirty="0" sz="1200" spc="26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Let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us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not,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beseech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you,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sir,</a:t>
            </a:r>
            <a:r>
              <a:rPr dirty="0" sz="1200" spc="-3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deceive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ourselves</a:t>
            </a:r>
            <a:r>
              <a:rPr dirty="0" sz="1200" spc="-20" i="1">
                <a:latin typeface="Times New Roman"/>
                <a:cs typeface="Times New Roman"/>
              </a:rPr>
              <a:t> longer.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Sir,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done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everything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that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could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be</a:t>
            </a:r>
            <a:r>
              <a:rPr dirty="0" sz="1200" spc="50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done,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avert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storm</a:t>
            </a:r>
            <a:r>
              <a:rPr dirty="0" sz="1200" spc="-3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which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now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coming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on.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55" i="1">
                <a:latin typeface="Times New Roman"/>
                <a:cs typeface="Times New Roman"/>
              </a:rPr>
              <a:t>We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petitioned;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remonstrated;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supplicated;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prostrated</a:t>
            </a:r>
            <a:r>
              <a:rPr dirty="0" sz="1200" spc="-3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ourselves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before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throne,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implored </a:t>
            </a:r>
            <a:r>
              <a:rPr dirty="0" sz="1200" i="1">
                <a:latin typeface="Times New Roman"/>
                <a:cs typeface="Times New Roman"/>
              </a:rPr>
              <a:t>its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interposition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arrest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tyrannical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hands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ministry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Parliament.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Our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petitions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been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slighted;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our</a:t>
            </a:r>
            <a:r>
              <a:rPr dirty="0" sz="1200" spc="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remonstrances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0" i="1">
                <a:latin typeface="Times New Roman"/>
                <a:cs typeface="Times New Roman"/>
              </a:rPr>
              <a:t> produced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additional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violence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insult;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our </a:t>
            </a:r>
            <a:r>
              <a:rPr dirty="0" sz="1200" i="1">
                <a:latin typeface="Times New Roman"/>
                <a:cs typeface="Times New Roman"/>
              </a:rPr>
              <a:t>supplications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been</a:t>
            </a:r>
            <a:r>
              <a:rPr dirty="0" sz="1200" spc="-10" i="1">
                <a:latin typeface="Times New Roman"/>
                <a:cs typeface="Times New Roman"/>
              </a:rPr>
              <a:t> disregarded;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been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spurned,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with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contempt,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from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foot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throne.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…</a:t>
            </a:r>
            <a:r>
              <a:rPr dirty="0" sz="1200" spc="29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There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longer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any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room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hope.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wish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free—</a:t>
            </a:r>
            <a:r>
              <a:rPr dirty="0" sz="1200" i="1">
                <a:latin typeface="Times New Roman"/>
                <a:cs typeface="Times New Roman"/>
              </a:rPr>
              <a:t>…</a:t>
            </a:r>
            <a:r>
              <a:rPr dirty="0" sz="1200" spc="26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we </a:t>
            </a:r>
            <a:r>
              <a:rPr dirty="0" sz="1200" i="1">
                <a:latin typeface="Times New Roman"/>
                <a:cs typeface="Times New Roman"/>
              </a:rPr>
              <a:t>must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fight!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repeat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it,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sir,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must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fight!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appeal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arms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God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Hosts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all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that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left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us!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119380">
              <a:lnSpc>
                <a:spcPct val="100000"/>
              </a:lnSpc>
              <a:spcBef>
                <a:spcPts val="5"/>
              </a:spcBef>
            </a:pPr>
            <a:r>
              <a:rPr dirty="0" sz="1200" i="1">
                <a:latin typeface="Times New Roman"/>
                <a:cs typeface="Times New Roman"/>
              </a:rPr>
              <a:t>...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There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just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God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who</a:t>
            </a:r>
            <a:r>
              <a:rPr dirty="0" sz="1200" spc="-10" i="1">
                <a:latin typeface="Times New Roman"/>
                <a:cs typeface="Times New Roman"/>
              </a:rPr>
              <a:t> presides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over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destinies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nations;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who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will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raise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up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friends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fight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our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battles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us.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battle,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sir,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strong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alone;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vigilant,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active,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brave.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Besides,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sir,</a:t>
            </a:r>
            <a:r>
              <a:rPr dirty="0" sz="1200" spc="-3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election.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If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were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base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enough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desire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it,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now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too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late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retire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from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contest.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There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retreat,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but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submission</a:t>
            </a:r>
            <a:r>
              <a:rPr dirty="0" sz="1200" spc="-4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and </a:t>
            </a:r>
            <a:r>
              <a:rPr dirty="0" sz="1200" i="1">
                <a:latin typeface="Times New Roman"/>
                <a:cs typeface="Times New Roman"/>
              </a:rPr>
              <a:t>slavery!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Our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chains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are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forged!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Their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clanking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may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heard</a:t>
            </a:r>
            <a:r>
              <a:rPr dirty="0" sz="1200" spc="-3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on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plains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Boston!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war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inevitable—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let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come!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repeat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it,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sir,</a:t>
            </a:r>
            <a:r>
              <a:rPr dirty="0" sz="1200" spc="-3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let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come!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200" i="1">
                <a:latin typeface="Times New Roman"/>
                <a:cs typeface="Times New Roman"/>
              </a:rPr>
              <a:t>...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Our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brethren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are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already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in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field!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Why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stand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here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idle?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What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that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gentlemen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wish?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What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would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they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have?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life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so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dear, </a:t>
            </a:r>
            <a:r>
              <a:rPr dirty="0" sz="1200" i="1">
                <a:latin typeface="Times New Roman"/>
                <a:cs typeface="Times New Roman"/>
              </a:rPr>
              <a:t>or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peace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so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sweet,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as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to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purchased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at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spc="-25" i="1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Times New Roman"/>
                <a:cs typeface="Times New Roman"/>
              </a:rPr>
              <a:t>price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of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chains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and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slavery?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Forbid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it,</a:t>
            </a:r>
            <a:r>
              <a:rPr dirty="0" sz="1200" spc="-3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Almighty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God!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I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know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not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what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course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others</a:t>
            </a:r>
            <a:r>
              <a:rPr dirty="0" sz="1200" spc="-2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may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take;</a:t>
            </a:r>
            <a:r>
              <a:rPr dirty="0" sz="1200" spc="-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but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as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for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me,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give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liberty,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or</a:t>
            </a:r>
            <a:r>
              <a:rPr dirty="0" sz="1200" spc="-20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give</a:t>
            </a:r>
            <a:r>
              <a:rPr dirty="0" sz="1200" spc="-5" i="1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me</a:t>
            </a:r>
            <a:r>
              <a:rPr dirty="0" sz="1200" spc="-15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death!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3915155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648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118"/>
                  </a:lnTo>
                  <a:lnTo>
                    <a:pt x="1330071" y="498856"/>
                  </a:lnTo>
                  <a:lnTo>
                    <a:pt x="1127378" y="536829"/>
                  </a:lnTo>
                  <a:lnTo>
                    <a:pt x="829309" y="588391"/>
                  </a:lnTo>
                  <a:lnTo>
                    <a:pt x="447928" y="646811"/>
                  </a:lnTo>
                  <a:lnTo>
                    <a:pt x="174751" y="683895"/>
                  </a:lnTo>
                  <a:lnTo>
                    <a:pt x="0" y="705104"/>
                  </a:lnTo>
                  <a:lnTo>
                    <a:pt x="9701" y="720439"/>
                  </a:lnTo>
                  <a:lnTo>
                    <a:pt x="39115" y="766445"/>
                  </a:lnTo>
                  <a:lnTo>
                    <a:pt x="66166" y="767222"/>
                  </a:lnTo>
                  <a:lnTo>
                    <a:pt x="95131" y="767666"/>
                  </a:lnTo>
                  <a:lnTo>
                    <a:pt x="125954" y="767784"/>
                  </a:lnTo>
                  <a:lnTo>
                    <a:pt x="192949" y="767068"/>
                  </a:lnTo>
                  <a:lnTo>
                    <a:pt x="305973" y="763722"/>
                  </a:lnTo>
                  <a:lnTo>
                    <a:pt x="477701" y="755314"/>
                  </a:lnTo>
                  <a:lnTo>
                    <a:pt x="773052" y="735159"/>
                  </a:lnTo>
                  <a:lnTo>
                    <a:pt x="1336019" y="685198"/>
                  </a:lnTo>
                  <a:lnTo>
                    <a:pt x="2059023" y="606892"/>
                  </a:lnTo>
                  <a:lnTo>
                    <a:pt x="2689041" y="527299"/>
                  </a:lnTo>
                  <a:lnTo>
                    <a:pt x="3038251" y="477184"/>
                  </a:lnTo>
                  <a:lnTo>
                    <a:pt x="3250138" y="443259"/>
                  </a:lnTo>
                  <a:lnTo>
                    <a:pt x="3288029" y="436753"/>
                  </a:lnTo>
                  <a:lnTo>
                    <a:pt x="3280235" y="379744"/>
                  </a:lnTo>
                  <a:lnTo>
                    <a:pt x="3273959" y="334437"/>
                  </a:lnTo>
                  <a:lnTo>
                    <a:pt x="3264862" y="270419"/>
                  </a:lnTo>
                  <a:lnTo>
                    <a:pt x="3252759" y="189208"/>
                  </a:lnTo>
                  <a:lnTo>
                    <a:pt x="3249394" y="166252"/>
                  </a:lnTo>
                  <a:lnTo>
                    <a:pt x="3245343" y="137980"/>
                  </a:lnTo>
                  <a:lnTo>
                    <a:pt x="3240328" y="102265"/>
                  </a:lnTo>
                  <a:lnTo>
                    <a:pt x="3234075" y="56981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4246753"/>
                  </a:lnTo>
                  <a:lnTo>
                    <a:pt x="10966450" y="4368419"/>
                  </a:lnTo>
                  <a:lnTo>
                    <a:pt x="10196195" y="4471035"/>
                  </a:lnTo>
                  <a:lnTo>
                    <a:pt x="9942449" y="4498975"/>
                  </a:lnTo>
                  <a:lnTo>
                    <a:pt x="9429242" y="4549902"/>
                  </a:lnTo>
                  <a:lnTo>
                    <a:pt x="8922893" y="4591939"/>
                  </a:lnTo>
                  <a:lnTo>
                    <a:pt x="8671433" y="4609465"/>
                  </a:lnTo>
                  <a:lnTo>
                    <a:pt x="7921498" y="4649470"/>
                  </a:lnTo>
                  <a:lnTo>
                    <a:pt x="7186168" y="4672203"/>
                  </a:lnTo>
                  <a:lnTo>
                    <a:pt x="6468872" y="4680712"/>
                  </a:lnTo>
                  <a:lnTo>
                    <a:pt x="6002020" y="4678934"/>
                  </a:lnTo>
                  <a:lnTo>
                    <a:pt x="5104257" y="4659757"/>
                  </a:lnTo>
                  <a:lnTo>
                    <a:pt x="4462653" y="4633976"/>
                  </a:lnTo>
                  <a:lnTo>
                    <a:pt x="3284080" y="4560697"/>
                  </a:lnTo>
                  <a:lnTo>
                    <a:pt x="2587117" y="4502785"/>
                  </a:lnTo>
                  <a:lnTo>
                    <a:pt x="1974723" y="4439666"/>
                  </a:lnTo>
                  <a:lnTo>
                    <a:pt x="1451483" y="4378960"/>
                  </a:lnTo>
                  <a:lnTo>
                    <a:pt x="859409" y="4302125"/>
                  </a:lnTo>
                  <a:lnTo>
                    <a:pt x="476377" y="4243933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33677" y="2294889"/>
            <a:ext cx="7023734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75">
                <a:solidFill>
                  <a:srgbClr val="EBEBEB"/>
                </a:solidFill>
                <a:latin typeface="Verdana"/>
                <a:cs typeface="Verdana"/>
              </a:rPr>
              <a:t>TOPIC</a:t>
            </a:r>
            <a:r>
              <a:rPr dirty="0" sz="4000" spc="-32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380">
                <a:solidFill>
                  <a:srgbClr val="EBEBEB"/>
                </a:solidFill>
                <a:latin typeface="Verdana"/>
                <a:cs typeface="Verdana"/>
              </a:rPr>
              <a:t>3.2</a:t>
            </a:r>
            <a:endParaRPr sz="4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4000" spc="-229">
                <a:solidFill>
                  <a:srgbClr val="EBEBEB"/>
                </a:solidFill>
                <a:latin typeface="Verdana"/>
                <a:cs typeface="Verdana"/>
              </a:rPr>
              <a:t>The</a:t>
            </a:r>
            <a:r>
              <a:rPr dirty="0" sz="4000" spc="-27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140">
                <a:solidFill>
                  <a:srgbClr val="EBEBEB"/>
                </a:solidFill>
                <a:latin typeface="Verdana"/>
                <a:cs typeface="Verdana"/>
              </a:rPr>
              <a:t>Seven</a:t>
            </a:r>
            <a:r>
              <a:rPr dirty="0" sz="4000" spc="-27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65">
                <a:solidFill>
                  <a:srgbClr val="EBEBEB"/>
                </a:solidFill>
                <a:latin typeface="Verdana"/>
                <a:cs typeface="Verdana"/>
              </a:rPr>
              <a:t>Years’</a:t>
            </a:r>
            <a:r>
              <a:rPr dirty="0" sz="4000" spc="-30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25">
                <a:solidFill>
                  <a:srgbClr val="EBEBEB"/>
                </a:solidFill>
                <a:latin typeface="Verdana"/>
                <a:cs typeface="Verdana"/>
              </a:rPr>
              <a:t>War</a:t>
            </a:r>
            <a:endParaRPr sz="4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4000" spc="-254">
                <a:solidFill>
                  <a:srgbClr val="EBEBEB"/>
                </a:solidFill>
                <a:latin typeface="Verdana"/>
                <a:cs typeface="Verdana"/>
              </a:rPr>
              <a:t>(The</a:t>
            </a:r>
            <a:r>
              <a:rPr dirty="0" sz="4000" spc="-27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80">
                <a:solidFill>
                  <a:srgbClr val="EBEBEB"/>
                </a:solidFill>
                <a:latin typeface="Verdana"/>
                <a:cs typeface="Verdana"/>
              </a:rPr>
              <a:t>French</a:t>
            </a:r>
            <a:r>
              <a:rPr dirty="0" sz="4000" spc="-27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145">
                <a:solidFill>
                  <a:srgbClr val="EBEBEB"/>
                </a:solidFill>
                <a:latin typeface="Verdana"/>
                <a:cs typeface="Verdana"/>
              </a:rPr>
              <a:t>and</a:t>
            </a:r>
            <a:r>
              <a:rPr dirty="0" sz="4000" spc="-27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135">
                <a:solidFill>
                  <a:srgbClr val="EBEBEB"/>
                </a:solidFill>
                <a:latin typeface="Verdana"/>
                <a:cs typeface="Verdana"/>
              </a:rPr>
              <a:t>Indian</a:t>
            </a:r>
            <a:r>
              <a:rPr dirty="0" sz="4000" spc="-27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4000" spc="-90">
                <a:solidFill>
                  <a:srgbClr val="EBEBEB"/>
                </a:solidFill>
                <a:latin typeface="Verdana"/>
                <a:cs typeface="Verdana"/>
              </a:rPr>
              <a:t>War)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9401" y="4640884"/>
            <a:ext cx="10537190" cy="138112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1600" spc="-125" b="1">
                <a:solidFill>
                  <a:srgbClr val="ACD333"/>
                </a:solidFill>
                <a:latin typeface="Tahoma"/>
                <a:cs typeface="Tahoma"/>
              </a:rPr>
              <a:t>THEMATIC</a:t>
            </a:r>
            <a:r>
              <a:rPr dirty="0" sz="1600" spc="45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10" b="1">
                <a:solidFill>
                  <a:srgbClr val="ACD333"/>
                </a:solidFill>
                <a:latin typeface="Tahoma"/>
                <a:cs typeface="Tahoma"/>
              </a:rPr>
              <a:t>FOCUS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600" b="1">
                <a:solidFill>
                  <a:srgbClr val="ACD333"/>
                </a:solidFill>
                <a:latin typeface="Tahoma"/>
                <a:cs typeface="Tahoma"/>
              </a:rPr>
              <a:t>America</a:t>
            </a:r>
            <a:r>
              <a:rPr dirty="0" sz="1600" spc="-25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90" b="1">
                <a:solidFill>
                  <a:srgbClr val="ACD333"/>
                </a:solidFill>
                <a:latin typeface="Tahoma"/>
                <a:cs typeface="Tahoma"/>
              </a:rPr>
              <a:t>in</a:t>
            </a:r>
            <a:r>
              <a:rPr dirty="0" sz="1600" spc="-20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55" b="1">
                <a:solidFill>
                  <a:srgbClr val="ACD333"/>
                </a:solidFill>
                <a:latin typeface="Tahoma"/>
                <a:cs typeface="Tahoma"/>
              </a:rPr>
              <a:t>the</a:t>
            </a:r>
            <a:r>
              <a:rPr dirty="0" sz="1600" spc="-30" b="1">
                <a:solidFill>
                  <a:srgbClr val="ACD333"/>
                </a:solidFill>
                <a:latin typeface="Tahoma"/>
                <a:cs typeface="Tahoma"/>
              </a:rPr>
              <a:t> </a:t>
            </a:r>
            <a:r>
              <a:rPr dirty="0" sz="1600" spc="-90" b="1">
                <a:solidFill>
                  <a:srgbClr val="ACD333"/>
                </a:solidFill>
                <a:latin typeface="Tahoma"/>
                <a:cs typeface="Tahoma"/>
              </a:rPr>
              <a:t>World</a:t>
            </a:r>
            <a:r>
              <a:rPr dirty="0" sz="1600" spc="-20" b="1">
                <a:solidFill>
                  <a:srgbClr val="ACD333"/>
                </a:solidFill>
                <a:latin typeface="Tahoma"/>
                <a:cs typeface="Tahoma"/>
              </a:rPr>
              <a:t> (WOR)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600" spc="-30">
                <a:solidFill>
                  <a:srgbClr val="ACD333"/>
                </a:solidFill>
                <a:latin typeface="Verdana"/>
                <a:cs typeface="Verdana"/>
              </a:rPr>
              <a:t>Diplomatic,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economic,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cultural,</a:t>
            </a:r>
            <a:r>
              <a:rPr dirty="0" sz="1600" spc="-4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military</a:t>
            </a:r>
            <a:r>
              <a:rPr dirty="0" sz="1600" spc="-3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ACD333"/>
                </a:solidFill>
                <a:latin typeface="Verdana"/>
                <a:cs typeface="Verdana"/>
              </a:rPr>
              <a:t>interactions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between</a:t>
            </a:r>
            <a:r>
              <a:rPr dirty="0" sz="1600" spc="-70">
                <a:solidFill>
                  <a:srgbClr val="ACD333"/>
                </a:solidFill>
                <a:latin typeface="Verdana"/>
                <a:cs typeface="Verdana"/>
              </a:rPr>
              <a:t> empires, nations,</a:t>
            </a:r>
            <a:r>
              <a:rPr dirty="0" sz="1600" spc="-6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peoples</a:t>
            </a:r>
            <a:r>
              <a:rPr dirty="0" sz="1600" spc="-6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shape</a:t>
            </a:r>
            <a:r>
              <a:rPr dirty="0" sz="1600" spc="-7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ACD333"/>
                </a:solidFill>
                <a:latin typeface="Verdana"/>
                <a:cs typeface="Verdana"/>
              </a:rPr>
              <a:t>the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development</a:t>
            </a:r>
            <a:r>
              <a:rPr dirty="0" sz="1600" spc="-12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of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ACD333"/>
                </a:solidFill>
                <a:latin typeface="Verdana"/>
                <a:cs typeface="Verdana"/>
              </a:rPr>
              <a:t>America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ACD333"/>
                </a:solidFill>
                <a:latin typeface="Verdana"/>
                <a:cs typeface="Verdana"/>
              </a:rPr>
              <a:t>and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ACD333"/>
                </a:solidFill>
                <a:latin typeface="Verdana"/>
                <a:cs typeface="Verdana"/>
              </a:rPr>
              <a:t>America’s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ACD333"/>
                </a:solidFill>
                <a:latin typeface="Verdana"/>
                <a:cs typeface="Verdana"/>
              </a:rPr>
              <a:t>increasingly</a:t>
            </a:r>
            <a:r>
              <a:rPr dirty="0" sz="1600" spc="-8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ACD333"/>
                </a:solidFill>
                <a:latin typeface="Verdana"/>
                <a:cs typeface="Verdana"/>
              </a:rPr>
              <a:t>important</a:t>
            </a:r>
            <a:r>
              <a:rPr dirty="0" sz="1600" spc="-9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ACD333"/>
                </a:solidFill>
                <a:latin typeface="Verdana"/>
                <a:cs typeface="Verdana"/>
              </a:rPr>
              <a:t>role</a:t>
            </a:r>
            <a:r>
              <a:rPr dirty="0" sz="1600" spc="-8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ACD333"/>
                </a:solidFill>
                <a:latin typeface="Verdana"/>
                <a:cs typeface="Verdana"/>
              </a:rPr>
              <a:t>in</a:t>
            </a:r>
            <a:r>
              <a:rPr dirty="0" sz="1600" spc="-100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ACD333"/>
                </a:solidFill>
                <a:latin typeface="Verdana"/>
                <a:cs typeface="Verdana"/>
              </a:rPr>
              <a:t>the</a:t>
            </a:r>
            <a:r>
              <a:rPr dirty="0" sz="1600" spc="-105">
                <a:solidFill>
                  <a:srgbClr val="ACD333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ACD333"/>
                </a:solidFill>
                <a:latin typeface="Verdana"/>
                <a:cs typeface="Verdana"/>
              </a:rPr>
              <a:t>world.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07809" y="1158494"/>
            <a:ext cx="502920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OBJECTIVE</a:t>
            </a:r>
            <a:endParaRPr sz="1400">
              <a:latin typeface="Verdana"/>
              <a:cs typeface="Verdana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Explain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causes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effects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Seven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Years’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War</a:t>
            </a:r>
            <a:endParaRPr sz="140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</a:pP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(the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French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Indian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War).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1030478"/>
            <a:ext cx="43173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Early</a:t>
            </a:r>
            <a:r>
              <a:rPr dirty="0" spc="-220"/>
              <a:t> </a:t>
            </a:r>
            <a:r>
              <a:rPr dirty="0" spc="-155"/>
              <a:t>Military</a:t>
            </a:r>
            <a:r>
              <a:rPr dirty="0" spc="-190"/>
              <a:t> </a:t>
            </a:r>
            <a:r>
              <a:rPr dirty="0" spc="-10"/>
              <a:t>Action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84708" y="2201554"/>
            <a:ext cx="5379720" cy="2288540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355600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Lexington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Concord,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 April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1775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40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military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controlled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Boston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under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Thomas</a:t>
            </a:r>
            <a:endParaRPr sz="1600">
              <a:latin typeface="Verdana"/>
              <a:cs typeface="Verdana"/>
            </a:endParaRPr>
          </a:p>
          <a:p>
            <a:pPr marL="755650">
              <a:lnSpc>
                <a:spcPct val="100000"/>
              </a:lnSpc>
              <a:spcBef>
                <a:spcPts val="5"/>
              </a:spcBef>
            </a:pPr>
            <a:r>
              <a:rPr dirty="0" sz="1600" spc="90">
                <a:solidFill>
                  <a:srgbClr val="404040"/>
                </a:solidFill>
                <a:latin typeface="Verdana"/>
                <a:cs typeface="Verdana"/>
              </a:rPr>
              <a:t>Gage</a:t>
            </a:r>
            <a:endParaRPr sz="1600">
              <a:latin typeface="Verdana"/>
              <a:cs typeface="Verdana"/>
            </a:endParaRPr>
          </a:p>
          <a:p>
            <a:pPr marL="755650" marR="885825" indent="-285750">
              <a:lnSpc>
                <a:spcPct val="100000"/>
              </a:lnSpc>
              <a:spcBef>
                <a:spcPts val="994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Colonial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militia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stores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gunpowder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in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Concord,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about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40">
                <a:solidFill>
                  <a:srgbClr val="404040"/>
                </a:solidFill>
                <a:latin typeface="Verdana"/>
                <a:cs typeface="Verdana"/>
              </a:rPr>
              <a:t>12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miles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 away</a:t>
            </a:r>
            <a:endParaRPr sz="1600">
              <a:latin typeface="Verdana"/>
              <a:cs typeface="Verdana"/>
            </a:endParaRPr>
          </a:p>
          <a:p>
            <a:pPr marL="755650" marR="5080" indent="-285750">
              <a:lnSpc>
                <a:spcPct val="100000"/>
              </a:lnSpc>
              <a:spcBef>
                <a:spcPts val="1000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John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Hancock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Samuel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Adams,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target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arrest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subversive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activities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were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Lexington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317242"/>
            <a:ext cx="2334005" cy="241172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0778" y="2317242"/>
            <a:ext cx="1885187" cy="241172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" y="4837936"/>
            <a:ext cx="11978640" cy="194538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75976" y="2317242"/>
            <a:ext cx="1604009" cy="241172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078728" y="771651"/>
            <a:ext cx="4248150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16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Verdana"/>
                <a:cs typeface="Verdana"/>
              </a:rPr>
              <a:t>face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economic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shortages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British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occupation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some</a:t>
            </a: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regions,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men</a:t>
            </a:r>
            <a:r>
              <a:rPr dirty="0" sz="14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women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mobilized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large</a:t>
            </a:r>
            <a:r>
              <a:rPr dirty="0" sz="1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numbers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provide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dirty="0" sz="1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Verdana"/>
                <a:cs typeface="Verdana"/>
              </a:rPr>
              <a:t>material</a:t>
            </a:r>
            <a:r>
              <a:rPr dirty="0" sz="1400" spc="-45">
                <a:solidFill>
                  <a:srgbClr val="FFFFFF"/>
                </a:solidFill>
                <a:latin typeface="Verdana"/>
                <a:cs typeface="Verdana"/>
              </a:rPr>
              <a:t> support</a:t>
            </a:r>
            <a:r>
              <a:rPr dirty="0" sz="1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4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Patriot movement.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412526" y="0"/>
            <a:ext cx="743585" cy="1200150"/>
            <a:chOff x="10412526" y="0"/>
            <a:chExt cx="743585" cy="12001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2526" y="13484"/>
              <a:ext cx="743191" cy="118666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437875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620774" y="791971"/>
            <a:ext cx="5766435" cy="5626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So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through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night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rode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Paul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Revere;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so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through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night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went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his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cry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alarm </a:t>
            </a:r>
            <a:r>
              <a:rPr dirty="0" sz="2400" spc="-105">
                <a:latin typeface="Calibri"/>
                <a:cs typeface="Calibri"/>
              </a:rPr>
              <a:t>To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every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Middlesex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village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farm,—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cry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defiance,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not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fear,</a:t>
            </a:r>
            <a:endParaRPr sz="2400">
              <a:latin typeface="Calibri"/>
              <a:cs typeface="Calibri"/>
            </a:endParaRPr>
          </a:p>
          <a:p>
            <a:pPr marL="12700" marR="31496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voice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darkness,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knock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door,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word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that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shall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echo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evermore!</a:t>
            </a:r>
            <a:endParaRPr sz="2400">
              <a:latin typeface="Calibri"/>
              <a:cs typeface="Calibri"/>
            </a:endParaRPr>
          </a:p>
          <a:p>
            <a:pPr marL="12700" marR="748030">
              <a:lnSpc>
                <a:spcPct val="100000"/>
              </a:lnSpc>
            </a:pPr>
            <a:r>
              <a:rPr dirty="0" sz="2400" spc="-50">
                <a:latin typeface="Calibri"/>
                <a:cs typeface="Calibri"/>
              </a:rPr>
              <a:t>For,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borne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night-</a:t>
            </a:r>
            <a:r>
              <a:rPr dirty="0" sz="2400">
                <a:latin typeface="Calibri"/>
                <a:cs typeface="Calibri"/>
              </a:rPr>
              <a:t>wind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Past, </a:t>
            </a:r>
            <a:r>
              <a:rPr dirty="0" sz="2400">
                <a:latin typeface="Calibri"/>
                <a:cs typeface="Calibri"/>
              </a:rPr>
              <a:t>Through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all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our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history,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last,</a:t>
            </a:r>
            <a:endParaRPr sz="2400">
              <a:latin typeface="Calibri"/>
              <a:cs typeface="Calibri"/>
            </a:endParaRPr>
          </a:p>
          <a:p>
            <a:pPr marL="12700" marR="412115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hour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darkness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peril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need,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people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will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waken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listen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hear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hurrying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hoof-</a:t>
            </a:r>
            <a:r>
              <a:rPr dirty="0" sz="2400">
                <a:latin typeface="Calibri"/>
                <a:cs typeface="Calibri"/>
              </a:rPr>
              <a:t>beats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that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steed,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midnight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message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Paul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Revere.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sz="2400">
              <a:latin typeface="Calibri"/>
              <a:cs typeface="Calibri"/>
            </a:endParaRPr>
          </a:p>
          <a:p>
            <a:pPr marL="833119">
              <a:lnSpc>
                <a:spcPct val="100000"/>
              </a:lnSpc>
              <a:spcBef>
                <a:spcPts val="5"/>
              </a:spcBef>
            </a:pPr>
            <a:r>
              <a:rPr dirty="0" sz="2400" i="1">
                <a:latin typeface="Times New Roman"/>
                <a:cs typeface="Times New Roman"/>
              </a:rPr>
              <a:t>From</a:t>
            </a:r>
            <a:r>
              <a:rPr dirty="0" sz="2400" spc="-75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“Paul</a:t>
            </a:r>
            <a:r>
              <a:rPr dirty="0" sz="2400" spc="-75" i="1">
                <a:latin typeface="Times New Roman"/>
                <a:cs typeface="Times New Roman"/>
              </a:rPr>
              <a:t> </a:t>
            </a:r>
            <a:r>
              <a:rPr dirty="0" sz="2400" spc="-45" i="1">
                <a:latin typeface="Times New Roman"/>
                <a:cs typeface="Times New Roman"/>
              </a:rPr>
              <a:t>Revere’s</a:t>
            </a:r>
            <a:r>
              <a:rPr dirty="0" sz="2400" spc="-85" i="1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Ride”</a:t>
            </a:r>
            <a:endParaRPr sz="2400">
              <a:latin typeface="Times New Roman"/>
              <a:cs typeface="Times New Roman"/>
            </a:endParaRPr>
          </a:p>
          <a:p>
            <a:pPr marL="833119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by</a:t>
            </a:r>
            <a:r>
              <a:rPr dirty="0" sz="2400" spc="-50" i="1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Henry</a:t>
            </a:r>
            <a:r>
              <a:rPr dirty="0" sz="2400" spc="-55" i="1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Wadsworth</a:t>
            </a:r>
            <a:r>
              <a:rPr dirty="0" sz="2400" spc="-45" i="1">
                <a:latin typeface="Times New Roman"/>
                <a:cs typeface="Times New Roman"/>
              </a:rPr>
              <a:t> </a:t>
            </a:r>
            <a:r>
              <a:rPr dirty="0" sz="2400" spc="-10" i="1">
                <a:latin typeface="Times New Roman"/>
                <a:cs typeface="Times New Roman"/>
              </a:rPr>
              <a:t>Longfellow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6511" y="3962400"/>
            <a:ext cx="2527554" cy="267690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6511" y="622554"/>
            <a:ext cx="2151126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0544"/>
                  </a:lnTo>
                  <a:lnTo>
                    <a:pt x="10970260" y="1980692"/>
                  </a:lnTo>
                  <a:lnTo>
                    <a:pt x="10200386" y="2074418"/>
                  </a:lnTo>
                  <a:lnTo>
                    <a:pt x="9946386" y="2099818"/>
                  </a:lnTo>
                  <a:lnTo>
                    <a:pt x="9433560" y="2145792"/>
                  </a:lnTo>
                  <a:lnTo>
                    <a:pt x="8927211" y="2183892"/>
                  </a:lnTo>
                  <a:lnTo>
                    <a:pt x="8674735" y="2199767"/>
                  </a:lnTo>
                  <a:lnTo>
                    <a:pt x="7925435" y="2236343"/>
                  </a:lnTo>
                  <a:lnTo>
                    <a:pt x="7190486" y="2256917"/>
                  </a:lnTo>
                  <a:lnTo>
                    <a:pt x="6472936" y="2264918"/>
                  </a:lnTo>
                  <a:lnTo>
                    <a:pt x="6006211" y="2263267"/>
                  </a:lnTo>
                  <a:lnTo>
                    <a:pt x="5107686" y="2245868"/>
                  </a:lnTo>
                  <a:lnTo>
                    <a:pt x="4466336" y="2221992"/>
                  </a:lnTo>
                  <a:lnTo>
                    <a:pt x="3664585" y="2179193"/>
                  </a:lnTo>
                  <a:lnTo>
                    <a:pt x="2931160" y="2129917"/>
                  </a:lnTo>
                  <a:lnTo>
                    <a:pt x="2591435" y="2102993"/>
                  </a:lnTo>
                  <a:lnTo>
                    <a:pt x="1978660" y="2045843"/>
                  </a:lnTo>
                  <a:lnTo>
                    <a:pt x="1232598" y="1964817"/>
                  </a:lnTo>
                  <a:lnTo>
                    <a:pt x="862711" y="1920367"/>
                  </a:lnTo>
                  <a:lnTo>
                    <a:pt x="476377" y="1867204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33677" y="1030478"/>
            <a:ext cx="21653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>
                <a:solidFill>
                  <a:srgbClr val="EBEBEB"/>
                </a:solidFill>
                <a:latin typeface="Verdana"/>
                <a:cs typeface="Verdana"/>
              </a:rPr>
              <a:t>Lexington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51104" y="2298192"/>
            <a:ext cx="4624705" cy="3337560"/>
            <a:chOff x="451104" y="2298192"/>
            <a:chExt cx="4624705" cy="33375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104" y="2298192"/>
              <a:ext cx="4450080" cy="33375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7758" y="2298192"/>
              <a:ext cx="1677924" cy="129540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447548" y="5666485"/>
            <a:ext cx="4263390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>
                <a:latin typeface="Times New Roman"/>
                <a:cs typeface="Times New Roman"/>
              </a:rPr>
              <a:t>Approximately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77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minutemen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gathered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at </a:t>
            </a:r>
            <a:r>
              <a:rPr dirty="0" sz="2000">
                <a:latin typeface="Times New Roman"/>
                <a:cs typeface="Times New Roman"/>
              </a:rPr>
              <a:t>Buckman</a:t>
            </a:r>
            <a:r>
              <a:rPr dirty="0" sz="2000" spc="-10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Tavern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display</a:t>
            </a:r>
            <a:r>
              <a:rPr dirty="0" sz="2000" spc="-1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American </a:t>
            </a:r>
            <a:r>
              <a:rPr dirty="0" sz="2000">
                <a:latin typeface="Times New Roman"/>
                <a:cs typeface="Times New Roman"/>
              </a:rPr>
              <a:t>patriot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resolve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advancing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British.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7215" y="2298192"/>
            <a:ext cx="4882895" cy="366217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0200893" y="2326132"/>
            <a:ext cx="1553845" cy="3683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>
                <a:latin typeface="Times New Roman"/>
                <a:cs typeface="Times New Roman"/>
              </a:rPr>
              <a:t>The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Nelson </a:t>
            </a:r>
            <a:r>
              <a:rPr dirty="0" sz="2000">
                <a:latin typeface="Times New Roman"/>
                <a:cs typeface="Times New Roman"/>
              </a:rPr>
              <a:t>House,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located </a:t>
            </a:r>
            <a:r>
              <a:rPr dirty="0" sz="2000">
                <a:latin typeface="Times New Roman"/>
                <a:cs typeface="Times New Roman"/>
              </a:rPr>
              <a:t>at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Lexington </a:t>
            </a:r>
            <a:r>
              <a:rPr dirty="0" sz="2000">
                <a:latin typeface="Times New Roman"/>
                <a:cs typeface="Times New Roman"/>
              </a:rPr>
              <a:t>Green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60">
                <a:latin typeface="Times New Roman"/>
                <a:cs typeface="Times New Roman"/>
              </a:rPr>
              <a:t>– </a:t>
            </a:r>
            <a:r>
              <a:rPr dirty="0" sz="2000">
                <a:latin typeface="Times New Roman"/>
                <a:cs typeface="Times New Roman"/>
              </a:rPr>
              <a:t>oversaw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the </a:t>
            </a:r>
            <a:r>
              <a:rPr dirty="0" sz="2000">
                <a:latin typeface="Times New Roman"/>
                <a:cs typeface="Times New Roman"/>
              </a:rPr>
              <a:t>fighting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the </a:t>
            </a:r>
            <a:r>
              <a:rPr dirty="0" sz="2000">
                <a:latin typeface="Times New Roman"/>
                <a:cs typeface="Times New Roman"/>
              </a:rPr>
              <a:t>Battle</a:t>
            </a:r>
            <a:r>
              <a:rPr dirty="0" sz="2000" spc="-25">
                <a:latin typeface="Times New Roman"/>
                <a:cs typeface="Times New Roman"/>
              </a:rPr>
              <a:t> of </a:t>
            </a:r>
            <a:r>
              <a:rPr dirty="0" sz="2000" spc="-10">
                <a:latin typeface="Times New Roman"/>
                <a:cs typeface="Times New Roman"/>
              </a:rPr>
              <a:t>Lexington </a:t>
            </a:r>
            <a:r>
              <a:rPr dirty="0" sz="2000">
                <a:latin typeface="Times New Roman"/>
                <a:cs typeface="Times New Roman"/>
              </a:rPr>
              <a:t>between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77 </a:t>
            </a:r>
            <a:r>
              <a:rPr dirty="0" sz="2000">
                <a:latin typeface="Times New Roman"/>
                <a:cs typeface="Times New Roman"/>
              </a:rPr>
              <a:t>Americans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and </a:t>
            </a:r>
            <a:r>
              <a:rPr dirty="0" sz="2000">
                <a:latin typeface="Times New Roman"/>
                <a:cs typeface="Times New Roman"/>
              </a:rPr>
              <a:t>about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800 </a:t>
            </a:r>
            <a:r>
              <a:rPr dirty="0" sz="2000" spc="-10">
                <a:latin typeface="Times New Roman"/>
                <a:cs typeface="Times New Roman"/>
              </a:rPr>
              <a:t>British.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43194" y="656336"/>
            <a:ext cx="4949825" cy="141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considerable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loyalist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opposition,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Great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Britain’s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apparently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overwhelming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advantages,</a:t>
            </a:r>
            <a:r>
              <a:rPr dirty="0" sz="13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Patriot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cause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succeeded</a:t>
            </a:r>
            <a:r>
              <a:rPr dirty="0" sz="13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3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actions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militias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Continental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army,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George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Washington’s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leadership,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ideological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commitment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resilience,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sent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European allies.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366" y="652017"/>
            <a:ext cx="270827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204"/>
              <a:t>The</a:t>
            </a:r>
            <a:r>
              <a:rPr dirty="0" spc="-260"/>
              <a:t> </a:t>
            </a:r>
            <a:r>
              <a:rPr dirty="0" spc="85"/>
              <a:t>Road</a:t>
            </a:r>
            <a:r>
              <a:rPr dirty="0" spc="-254"/>
              <a:t> </a:t>
            </a:r>
            <a:r>
              <a:rPr dirty="0" spc="-25"/>
              <a:t>to </a:t>
            </a:r>
            <a:r>
              <a:rPr dirty="0" spc="110"/>
              <a:t>Concord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727" y="1819655"/>
            <a:ext cx="3810000" cy="2857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2" y="1819655"/>
            <a:ext cx="3810000" cy="28575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04622" y="4783073"/>
            <a:ext cx="468376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95">
                <a:latin typeface="Verdana"/>
                <a:cs typeface="Verdana"/>
              </a:rPr>
              <a:t>The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road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to</a:t>
            </a:r>
            <a:r>
              <a:rPr dirty="0" sz="1600" spc="-75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the</a:t>
            </a:r>
            <a:r>
              <a:rPr dirty="0" sz="1600" spc="-9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Concord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 spc="-50">
                <a:latin typeface="Verdana"/>
                <a:cs typeface="Verdana"/>
              </a:rPr>
              <a:t>as</a:t>
            </a:r>
            <a:r>
              <a:rPr dirty="0" sz="1600" spc="-75">
                <a:latin typeface="Verdana"/>
                <a:cs typeface="Verdana"/>
              </a:rPr>
              <a:t> </a:t>
            </a:r>
            <a:r>
              <a:rPr dirty="0" sz="1600" spc="-30">
                <a:latin typeface="Verdana"/>
                <a:cs typeface="Verdana"/>
              </a:rPr>
              <a:t>seen</a:t>
            </a:r>
            <a:r>
              <a:rPr dirty="0" sz="1600" spc="-90">
                <a:latin typeface="Verdana"/>
                <a:cs typeface="Verdana"/>
              </a:rPr>
              <a:t> </a:t>
            </a:r>
            <a:r>
              <a:rPr dirty="0" sz="1600" spc="-70">
                <a:latin typeface="Verdana"/>
                <a:cs typeface="Verdana"/>
              </a:rPr>
              <a:t>from</a:t>
            </a:r>
            <a:r>
              <a:rPr dirty="0" sz="1600" spc="-65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the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area </a:t>
            </a:r>
            <a:r>
              <a:rPr dirty="0" sz="1600">
                <a:latin typeface="Verdana"/>
                <a:cs typeface="Verdana"/>
              </a:rPr>
              <a:t>of</a:t>
            </a:r>
            <a:r>
              <a:rPr dirty="0" sz="1600" spc="-95">
                <a:latin typeface="Verdana"/>
                <a:cs typeface="Verdana"/>
              </a:rPr>
              <a:t> The </a:t>
            </a:r>
            <a:r>
              <a:rPr dirty="0" sz="1600">
                <a:latin typeface="Verdana"/>
                <a:cs typeface="Verdana"/>
              </a:rPr>
              <a:t>Old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Manse,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the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home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65">
                <a:latin typeface="Verdana"/>
                <a:cs typeface="Verdana"/>
              </a:rPr>
              <a:t>built</a:t>
            </a:r>
            <a:r>
              <a:rPr dirty="0" sz="1600" spc="-90">
                <a:latin typeface="Verdana"/>
                <a:cs typeface="Verdana"/>
              </a:rPr>
              <a:t> </a:t>
            </a:r>
            <a:r>
              <a:rPr dirty="0" sz="1600" spc="-75">
                <a:latin typeface="Verdana"/>
                <a:cs typeface="Verdana"/>
              </a:rPr>
              <a:t>for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the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20">
                <a:latin typeface="Verdana"/>
                <a:cs typeface="Verdana"/>
              </a:rPr>
              <a:t>Rev.</a:t>
            </a:r>
            <a:endParaRPr sz="1600">
              <a:latin typeface="Verdana"/>
              <a:cs typeface="Verdana"/>
            </a:endParaRPr>
          </a:p>
          <a:p>
            <a:pPr marL="12700" marR="57785">
              <a:lnSpc>
                <a:spcPct val="100000"/>
              </a:lnSpc>
            </a:pPr>
            <a:r>
              <a:rPr dirty="0" sz="1600" spc="-75">
                <a:latin typeface="Verdana"/>
                <a:cs typeface="Verdana"/>
              </a:rPr>
              <a:t>William </a:t>
            </a:r>
            <a:r>
              <a:rPr dirty="0" sz="1600" spc="-95">
                <a:latin typeface="Verdana"/>
                <a:cs typeface="Verdana"/>
              </a:rPr>
              <a:t>Emerson,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grandfather</a:t>
            </a:r>
            <a:r>
              <a:rPr dirty="0" sz="1600" spc="-10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of</a:t>
            </a:r>
            <a:r>
              <a:rPr dirty="0" sz="1600" spc="-9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Ralph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Waldo </a:t>
            </a:r>
            <a:r>
              <a:rPr dirty="0" sz="1600" spc="-90">
                <a:latin typeface="Verdana"/>
                <a:cs typeface="Verdana"/>
              </a:rPr>
              <a:t>Emerson,</a:t>
            </a:r>
            <a:r>
              <a:rPr dirty="0" sz="1600" spc="-80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who</a:t>
            </a:r>
            <a:r>
              <a:rPr dirty="0" sz="1600" spc="-75">
                <a:latin typeface="Verdana"/>
                <a:cs typeface="Verdana"/>
              </a:rPr>
              <a:t> </a:t>
            </a:r>
            <a:r>
              <a:rPr dirty="0" sz="1600" spc="-50">
                <a:latin typeface="Verdana"/>
                <a:cs typeface="Verdana"/>
              </a:rPr>
              <a:t>witnessed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the</a:t>
            </a:r>
            <a:r>
              <a:rPr dirty="0" sz="1600" spc="-8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coming</a:t>
            </a:r>
            <a:r>
              <a:rPr dirty="0" sz="1600" spc="-75">
                <a:latin typeface="Verdana"/>
                <a:cs typeface="Verdana"/>
              </a:rPr>
              <a:t> </a:t>
            </a:r>
            <a:r>
              <a:rPr dirty="0" sz="1600" spc="-30">
                <a:latin typeface="Verdana"/>
                <a:cs typeface="Verdana"/>
              </a:rPr>
              <a:t>battle.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An </a:t>
            </a:r>
            <a:r>
              <a:rPr dirty="0" sz="1600" spc="-30">
                <a:latin typeface="Verdana"/>
                <a:cs typeface="Verdana"/>
              </a:rPr>
              <a:t>outbuilding</a:t>
            </a:r>
            <a:r>
              <a:rPr dirty="0" sz="1600" spc="-95">
                <a:latin typeface="Verdana"/>
                <a:cs typeface="Verdana"/>
              </a:rPr>
              <a:t> </a:t>
            </a:r>
            <a:r>
              <a:rPr dirty="0" sz="1600">
                <a:latin typeface="Verdana"/>
                <a:cs typeface="Verdana"/>
              </a:rPr>
              <a:t>on</a:t>
            </a:r>
            <a:r>
              <a:rPr dirty="0" sz="1600" spc="-10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the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40">
                <a:latin typeface="Verdana"/>
                <a:cs typeface="Verdana"/>
              </a:rPr>
              <a:t>property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90">
                <a:latin typeface="Verdana"/>
                <a:cs typeface="Verdana"/>
              </a:rPr>
              <a:t>can</a:t>
            </a:r>
            <a:r>
              <a:rPr dirty="0" sz="1600" spc="-120">
                <a:latin typeface="Verdana"/>
                <a:cs typeface="Verdana"/>
              </a:rPr>
              <a:t> </a:t>
            </a:r>
            <a:r>
              <a:rPr dirty="0" sz="1600" spc="85">
                <a:latin typeface="Verdana"/>
                <a:cs typeface="Verdana"/>
              </a:rPr>
              <a:t>be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30">
                <a:latin typeface="Verdana"/>
                <a:cs typeface="Verdana"/>
              </a:rPr>
              <a:t>seen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80">
                <a:latin typeface="Verdana"/>
                <a:cs typeface="Verdana"/>
              </a:rPr>
              <a:t>in</a:t>
            </a:r>
            <a:r>
              <a:rPr dirty="0" sz="1600" spc="-110">
                <a:latin typeface="Verdana"/>
                <a:cs typeface="Verdana"/>
              </a:rPr>
              <a:t> </a:t>
            </a:r>
            <a:r>
              <a:rPr dirty="0" sz="1600" spc="-25">
                <a:latin typeface="Verdana"/>
                <a:cs typeface="Verdana"/>
              </a:rPr>
              <a:t>the </a:t>
            </a:r>
            <a:r>
              <a:rPr dirty="0" sz="1600" spc="-50">
                <a:latin typeface="Verdana"/>
                <a:cs typeface="Verdana"/>
              </a:rPr>
              <a:t>left</a:t>
            </a:r>
            <a:r>
              <a:rPr dirty="0" sz="1600" spc="-125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photo,</a:t>
            </a:r>
            <a:r>
              <a:rPr dirty="0" sz="1600" spc="-130">
                <a:latin typeface="Verdana"/>
                <a:cs typeface="Verdana"/>
              </a:rPr>
              <a:t> </a:t>
            </a:r>
            <a:r>
              <a:rPr dirty="0" sz="1600" spc="-55">
                <a:latin typeface="Verdana"/>
                <a:cs typeface="Verdana"/>
              </a:rPr>
              <a:t>far</a:t>
            </a:r>
            <a:r>
              <a:rPr dirty="0" sz="1600" spc="-114">
                <a:latin typeface="Verdana"/>
                <a:cs typeface="Verdana"/>
              </a:rPr>
              <a:t> </a:t>
            </a:r>
            <a:r>
              <a:rPr dirty="0" sz="1600" spc="-50">
                <a:latin typeface="Verdana"/>
                <a:cs typeface="Verdana"/>
              </a:rPr>
              <a:t>left</a:t>
            </a:r>
            <a:r>
              <a:rPr dirty="0" sz="1600" spc="-120">
                <a:latin typeface="Verdana"/>
                <a:cs typeface="Verdana"/>
              </a:rPr>
              <a:t> </a:t>
            </a:r>
            <a:r>
              <a:rPr dirty="0" sz="1600" spc="-10">
                <a:latin typeface="Verdana"/>
                <a:cs typeface="Verdana"/>
              </a:rPr>
              <a:t>side.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50935" y="4317490"/>
            <a:ext cx="3666744" cy="244297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50935" y="1819655"/>
            <a:ext cx="3666744" cy="244373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855208" y="4740655"/>
            <a:ext cx="2318385" cy="17329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00"/>
              </a:spcBef>
            </a:pP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encountered</a:t>
            </a:r>
            <a:endParaRPr sz="1600">
              <a:latin typeface="Verdana"/>
              <a:cs typeface="Verdana"/>
            </a:endParaRPr>
          </a:p>
          <a:p>
            <a:pPr algn="r" marL="12700" marR="5080" indent="827405">
              <a:lnSpc>
                <a:spcPct val="100000"/>
              </a:lnSpc>
            </a:pP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very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organized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resistance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old 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North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Bridge.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Americans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were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other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side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river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where</a:t>
            </a:r>
            <a:r>
              <a:rPr dirty="0" sz="16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839205" y="6447790"/>
            <a:ext cx="233362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monument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now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stands.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295902" y="635254"/>
            <a:ext cx="6122035" cy="1016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considerable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loyalist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opposition,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Great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Britain’s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apparently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overwhelming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advantages,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Patriot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cause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succeeded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3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actions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militias</a:t>
            </a:r>
            <a:r>
              <a:rPr dirty="0" sz="13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Continental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army,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George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Washington’s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leadership,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ideological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commitment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resilience,</a:t>
            </a:r>
            <a:r>
              <a:rPr dirty="0" sz="13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sent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European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allies.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0544"/>
                  </a:lnTo>
                  <a:lnTo>
                    <a:pt x="10970260" y="1980692"/>
                  </a:lnTo>
                  <a:lnTo>
                    <a:pt x="10200386" y="2074418"/>
                  </a:lnTo>
                  <a:lnTo>
                    <a:pt x="9946386" y="2099818"/>
                  </a:lnTo>
                  <a:lnTo>
                    <a:pt x="9433560" y="2145792"/>
                  </a:lnTo>
                  <a:lnTo>
                    <a:pt x="8927211" y="2183892"/>
                  </a:lnTo>
                  <a:lnTo>
                    <a:pt x="8674735" y="2199767"/>
                  </a:lnTo>
                  <a:lnTo>
                    <a:pt x="7925435" y="2236343"/>
                  </a:lnTo>
                  <a:lnTo>
                    <a:pt x="7190486" y="2256917"/>
                  </a:lnTo>
                  <a:lnTo>
                    <a:pt x="6472936" y="2264918"/>
                  </a:lnTo>
                  <a:lnTo>
                    <a:pt x="6006211" y="2263267"/>
                  </a:lnTo>
                  <a:lnTo>
                    <a:pt x="5107686" y="2245868"/>
                  </a:lnTo>
                  <a:lnTo>
                    <a:pt x="4466336" y="2221992"/>
                  </a:lnTo>
                  <a:lnTo>
                    <a:pt x="3664585" y="2179193"/>
                  </a:lnTo>
                  <a:lnTo>
                    <a:pt x="2931160" y="2129917"/>
                  </a:lnTo>
                  <a:lnTo>
                    <a:pt x="2591435" y="2102993"/>
                  </a:lnTo>
                  <a:lnTo>
                    <a:pt x="1978660" y="2045843"/>
                  </a:lnTo>
                  <a:lnTo>
                    <a:pt x="1232598" y="1964817"/>
                  </a:lnTo>
                  <a:lnTo>
                    <a:pt x="862711" y="1920367"/>
                  </a:lnTo>
                  <a:lnTo>
                    <a:pt x="476377" y="1867204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71219" y="884428"/>
            <a:ext cx="20212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10">
                <a:solidFill>
                  <a:srgbClr val="EBEBEB"/>
                </a:solidFill>
                <a:latin typeface="Verdana"/>
                <a:cs typeface="Verdana"/>
              </a:rPr>
              <a:t>Concord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976" y="2309620"/>
            <a:ext cx="5971032" cy="4478272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8174735" y="2094738"/>
            <a:ext cx="3563620" cy="4693285"/>
            <a:chOff x="8174735" y="2094738"/>
            <a:chExt cx="3563620" cy="469328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4735" y="2094738"/>
              <a:ext cx="3563112" cy="26723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4735" y="4115560"/>
              <a:ext cx="3563112" cy="267233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27329" y="2338324"/>
            <a:ext cx="1787525" cy="3439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433070">
              <a:lnSpc>
                <a:spcPct val="100000"/>
              </a:lnSpc>
              <a:spcBef>
                <a:spcPts val="100"/>
              </a:spcBef>
            </a:pP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These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images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show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location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Americans, 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field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across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river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(photo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taken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June), where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there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was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also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12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line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trees</a:t>
            </a:r>
            <a:endParaRPr sz="1600">
              <a:latin typeface="Verdana"/>
              <a:cs typeface="Verdana"/>
            </a:endParaRPr>
          </a:p>
          <a:p>
            <a:pPr algn="r" marL="205104" marR="5080" indent="553085">
              <a:lnSpc>
                <a:spcPct val="100000"/>
              </a:lnSpc>
            </a:pP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6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position 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themselves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in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obscure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them</a:t>
            </a:r>
            <a:endParaRPr sz="1600">
              <a:latin typeface="Verdana"/>
              <a:cs typeface="Verdana"/>
            </a:endParaRPr>
          </a:p>
          <a:p>
            <a:pPr algn="r" marL="102235" marR="5080" indent="840740">
              <a:lnSpc>
                <a:spcPct val="100000"/>
              </a:lnSpc>
            </a:pP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advancing</a:t>
            </a:r>
            <a:r>
              <a:rPr dirty="0" sz="1600" spc="1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40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endParaRPr sz="16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troops.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43194" y="656336"/>
            <a:ext cx="4949825" cy="141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considerable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loyalist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opposition,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Great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Britain’s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apparently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overwhelming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advantages,</a:t>
            </a:r>
            <a:r>
              <a:rPr dirty="0" sz="13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Patriot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cause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succeeded</a:t>
            </a:r>
            <a:r>
              <a:rPr dirty="0" sz="13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3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actions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militias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Continental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army,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George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Washington’s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leadership,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ideological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commitment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resilience,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sent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European allies.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0544"/>
                  </a:lnTo>
                  <a:lnTo>
                    <a:pt x="10970260" y="1980692"/>
                  </a:lnTo>
                  <a:lnTo>
                    <a:pt x="10200386" y="2074418"/>
                  </a:lnTo>
                  <a:lnTo>
                    <a:pt x="9946386" y="2099818"/>
                  </a:lnTo>
                  <a:lnTo>
                    <a:pt x="9433560" y="2145792"/>
                  </a:lnTo>
                  <a:lnTo>
                    <a:pt x="8927211" y="2183892"/>
                  </a:lnTo>
                  <a:lnTo>
                    <a:pt x="8674735" y="2199767"/>
                  </a:lnTo>
                  <a:lnTo>
                    <a:pt x="7925435" y="2236343"/>
                  </a:lnTo>
                  <a:lnTo>
                    <a:pt x="7190486" y="2256917"/>
                  </a:lnTo>
                  <a:lnTo>
                    <a:pt x="6472936" y="2264918"/>
                  </a:lnTo>
                  <a:lnTo>
                    <a:pt x="6006211" y="2263267"/>
                  </a:lnTo>
                  <a:lnTo>
                    <a:pt x="5107686" y="2245868"/>
                  </a:lnTo>
                  <a:lnTo>
                    <a:pt x="4466336" y="2221992"/>
                  </a:lnTo>
                  <a:lnTo>
                    <a:pt x="3664585" y="2179193"/>
                  </a:lnTo>
                  <a:lnTo>
                    <a:pt x="2931160" y="2129917"/>
                  </a:lnTo>
                  <a:lnTo>
                    <a:pt x="2591435" y="2102993"/>
                  </a:lnTo>
                  <a:lnTo>
                    <a:pt x="1978660" y="2045843"/>
                  </a:lnTo>
                  <a:lnTo>
                    <a:pt x="1232598" y="1964817"/>
                  </a:lnTo>
                  <a:lnTo>
                    <a:pt x="862711" y="1920367"/>
                  </a:lnTo>
                  <a:lnTo>
                    <a:pt x="476377" y="1867204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264914" y="2289302"/>
            <a:ext cx="7650480" cy="985519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459"/>
              </a:spcBef>
            </a:pP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35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5">
                <a:solidFill>
                  <a:srgbClr val="404040"/>
                </a:solidFill>
                <a:latin typeface="Verdana"/>
                <a:cs typeface="Verdana"/>
              </a:rPr>
              <a:t>approached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Concord,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were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met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more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militia.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Three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British 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soldiers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were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killed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bridge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army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forced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retreat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55">
                <a:solidFill>
                  <a:srgbClr val="404040"/>
                </a:solidFill>
                <a:latin typeface="Verdana"/>
                <a:cs typeface="Verdana"/>
              </a:rPr>
              <a:t>back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Boston.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Along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way,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were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continuously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attacked.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5">
                <a:solidFill>
                  <a:srgbClr val="404040"/>
                </a:solidFill>
                <a:latin typeface="Verdana"/>
                <a:cs typeface="Verdana"/>
              </a:rPr>
              <a:t>Overall,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clash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0">
                <a:solidFill>
                  <a:srgbClr val="404040"/>
                </a:solidFill>
                <a:latin typeface="Verdana"/>
                <a:cs typeface="Verdana"/>
              </a:rPr>
              <a:t>left</a:t>
            </a:r>
            <a:r>
              <a:rPr dirty="0" sz="15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500" spc="-135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35">
                <a:solidFill>
                  <a:srgbClr val="404040"/>
                </a:solidFill>
                <a:latin typeface="Verdana"/>
                <a:cs typeface="Verdana"/>
              </a:rPr>
              <a:t>273</a:t>
            </a:r>
            <a:r>
              <a:rPr dirty="0" sz="15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casualties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5">
                <a:solidFill>
                  <a:srgbClr val="404040"/>
                </a:solidFill>
                <a:latin typeface="Verdana"/>
                <a:cs typeface="Verdana"/>
              </a:rPr>
              <a:t>while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Colonists sustained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“only”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35">
                <a:solidFill>
                  <a:srgbClr val="404040"/>
                </a:solidFill>
                <a:latin typeface="Verdana"/>
                <a:cs typeface="Verdana"/>
              </a:rPr>
              <a:t>95.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500" spc="-60">
                <a:solidFill>
                  <a:srgbClr val="404040"/>
                </a:solidFill>
                <a:latin typeface="Verdana"/>
                <a:cs typeface="Verdana"/>
              </a:rPr>
              <a:t>colonists</a:t>
            </a:r>
            <a:r>
              <a:rPr dirty="0" sz="15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then </a:t>
            </a:r>
            <a:r>
              <a:rPr dirty="0" sz="1500" spc="60">
                <a:solidFill>
                  <a:srgbClr val="404040"/>
                </a:solidFill>
                <a:latin typeface="Verdana"/>
                <a:cs typeface="Verdana"/>
              </a:rPr>
              <a:t>began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114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siege</a:t>
            </a:r>
            <a:r>
              <a:rPr dirty="0" sz="15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30">
                <a:solidFill>
                  <a:srgbClr val="404040"/>
                </a:solidFill>
                <a:latin typeface="Verdana"/>
                <a:cs typeface="Verdana"/>
              </a:rPr>
              <a:t>city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7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5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an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404040"/>
                </a:solidFill>
                <a:latin typeface="Verdana"/>
                <a:cs typeface="Verdana"/>
              </a:rPr>
              <a:t>attempt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5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40">
                <a:solidFill>
                  <a:srgbClr val="404040"/>
                </a:solidFill>
                <a:latin typeface="Verdana"/>
                <a:cs typeface="Verdana"/>
              </a:rPr>
              <a:t>drive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5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55">
                <a:solidFill>
                  <a:srgbClr val="404040"/>
                </a:solidFill>
                <a:latin typeface="Verdana"/>
                <a:cs typeface="Verdana"/>
              </a:rPr>
              <a:t>troops</a:t>
            </a:r>
            <a:r>
              <a:rPr dirty="0" sz="15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500" spc="-20">
                <a:solidFill>
                  <a:srgbClr val="404040"/>
                </a:solidFill>
                <a:latin typeface="Verdana"/>
                <a:cs typeface="Verdana"/>
              </a:rPr>
              <a:t>out.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398" y="2114550"/>
            <a:ext cx="3593591" cy="212293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01116" y="908811"/>
            <a:ext cx="20212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10">
                <a:solidFill>
                  <a:srgbClr val="FFFFFF"/>
                </a:solidFill>
                <a:latin typeface="Verdana"/>
                <a:cs typeface="Verdana"/>
              </a:rPr>
              <a:t>Concord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5665" y="3349752"/>
            <a:ext cx="7946898" cy="330555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226" y="4315205"/>
            <a:ext cx="3591687" cy="234010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743194" y="656336"/>
            <a:ext cx="4949825" cy="141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considerable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loyalist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opposition,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Great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Britain’s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apparently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overwhelming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advantages,</a:t>
            </a:r>
            <a:r>
              <a:rPr dirty="0" sz="13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Patriot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cause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succeeded</a:t>
            </a:r>
            <a:r>
              <a:rPr dirty="0" sz="13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3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actions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militias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Continental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army,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George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Washington’s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leadership,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ideological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commitment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resilience,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sent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European allies.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0544"/>
                  </a:lnTo>
                  <a:lnTo>
                    <a:pt x="10970260" y="1980692"/>
                  </a:lnTo>
                  <a:lnTo>
                    <a:pt x="10200386" y="2074418"/>
                  </a:lnTo>
                  <a:lnTo>
                    <a:pt x="9946386" y="2099818"/>
                  </a:lnTo>
                  <a:lnTo>
                    <a:pt x="9433560" y="2145792"/>
                  </a:lnTo>
                  <a:lnTo>
                    <a:pt x="8927211" y="2183892"/>
                  </a:lnTo>
                  <a:lnTo>
                    <a:pt x="8674735" y="2199767"/>
                  </a:lnTo>
                  <a:lnTo>
                    <a:pt x="7925435" y="2236343"/>
                  </a:lnTo>
                  <a:lnTo>
                    <a:pt x="7190486" y="2256917"/>
                  </a:lnTo>
                  <a:lnTo>
                    <a:pt x="6472936" y="2264918"/>
                  </a:lnTo>
                  <a:lnTo>
                    <a:pt x="6006211" y="2263267"/>
                  </a:lnTo>
                  <a:lnTo>
                    <a:pt x="5107686" y="2245868"/>
                  </a:lnTo>
                  <a:lnTo>
                    <a:pt x="4466336" y="2221992"/>
                  </a:lnTo>
                  <a:lnTo>
                    <a:pt x="3664585" y="2179193"/>
                  </a:lnTo>
                  <a:lnTo>
                    <a:pt x="2931160" y="2129917"/>
                  </a:lnTo>
                  <a:lnTo>
                    <a:pt x="2591435" y="2102993"/>
                  </a:lnTo>
                  <a:lnTo>
                    <a:pt x="1978660" y="2045843"/>
                  </a:lnTo>
                  <a:lnTo>
                    <a:pt x="1232598" y="1964817"/>
                  </a:lnTo>
                  <a:lnTo>
                    <a:pt x="862711" y="1920367"/>
                  </a:lnTo>
                  <a:lnTo>
                    <a:pt x="476377" y="1867204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33677" y="1030478"/>
            <a:ext cx="43173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10">
                <a:solidFill>
                  <a:srgbClr val="EBEBEB"/>
                </a:solidFill>
                <a:latin typeface="Verdana"/>
                <a:cs typeface="Verdana"/>
              </a:rPr>
              <a:t>Early</a:t>
            </a:r>
            <a:r>
              <a:rPr dirty="0" sz="3600" spc="-22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3600" spc="-155">
                <a:solidFill>
                  <a:srgbClr val="EBEBEB"/>
                </a:solidFill>
                <a:latin typeface="Verdana"/>
                <a:cs typeface="Verdana"/>
              </a:rPr>
              <a:t>Military</a:t>
            </a:r>
            <a:r>
              <a:rPr dirty="0" sz="3600" spc="-19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EBEBEB"/>
                </a:solidFill>
                <a:latin typeface="Verdana"/>
                <a:cs typeface="Verdana"/>
              </a:rPr>
              <a:t>Action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84708" y="2130223"/>
            <a:ext cx="5695315" cy="3274695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  <a:tabLst>
                <a:tab pos="355600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Bunker </a:t>
            </a:r>
            <a:r>
              <a:rPr dirty="0" sz="1800" spc="-145">
                <a:solidFill>
                  <a:srgbClr val="404040"/>
                </a:solidFill>
                <a:latin typeface="Verdana"/>
                <a:cs typeface="Verdana"/>
              </a:rPr>
              <a:t>Hill,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June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1775</a:t>
            </a:r>
            <a:endParaRPr sz="1800">
              <a:latin typeface="Verdana"/>
              <a:cs typeface="Verdana"/>
            </a:endParaRPr>
          </a:p>
          <a:p>
            <a:pPr marL="755650" marR="118745" indent="-285750">
              <a:lnSpc>
                <a:spcPct val="100000"/>
              </a:lnSpc>
              <a:spcBef>
                <a:spcPts val="1010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Sought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control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heights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Charlestown peninsula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Col.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Wm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Prescott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fortified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Breed’s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30">
                <a:solidFill>
                  <a:srgbClr val="404040"/>
                </a:solidFill>
                <a:latin typeface="Verdana"/>
                <a:cs typeface="Verdana"/>
              </a:rPr>
              <a:t>Hill,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closer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endParaRPr sz="1600">
              <a:latin typeface="Verdana"/>
              <a:cs typeface="Verdana"/>
            </a:endParaRPr>
          </a:p>
          <a:p>
            <a:pPr marL="755650">
              <a:lnSpc>
                <a:spcPct val="100000"/>
              </a:lnSpc>
            </a:pP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Boston</a:t>
            </a:r>
            <a:endParaRPr sz="1600">
              <a:latin typeface="Verdana"/>
              <a:cs typeface="Verdana"/>
            </a:endParaRPr>
          </a:p>
          <a:p>
            <a:pPr marL="755650" marR="5080" indent="-285750">
              <a:lnSpc>
                <a:spcPct val="100000"/>
              </a:lnSpc>
              <a:spcBef>
                <a:spcPts val="1005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Gen.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Wm.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Howe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65">
                <a:solidFill>
                  <a:srgbClr val="404040"/>
                </a:solidFill>
                <a:latin typeface="Verdana"/>
                <a:cs typeface="Verdana"/>
              </a:rPr>
              <a:t>needed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oust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Americans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protect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access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Boston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Navy</a:t>
            </a:r>
            <a:endParaRPr sz="1600">
              <a:latin typeface="Verdana"/>
              <a:cs typeface="Verdana"/>
            </a:endParaRPr>
          </a:p>
          <a:p>
            <a:pPr marL="755650" marR="208915" indent="-285750">
              <a:lnSpc>
                <a:spcPct val="100000"/>
              </a:lnSpc>
              <a:spcBef>
                <a:spcPts val="1005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American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held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position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until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ammunition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ran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out but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45">
                <a:solidFill>
                  <a:srgbClr val="404040"/>
                </a:solidFill>
                <a:latin typeface="Verdana"/>
                <a:cs typeface="Verdana"/>
              </a:rPr>
              <a:t>escaped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Costly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victory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404040"/>
                </a:solidFill>
                <a:latin typeface="Verdana"/>
                <a:cs typeface="Verdana"/>
              </a:rPr>
              <a:t>for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20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40">
                <a:solidFill>
                  <a:srgbClr val="404040"/>
                </a:solidFill>
                <a:latin typeface="Verdana"/>
                <a:cs typeface="Verdana"/>
              </a:rPr>
              <a:t>1000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404040"/>
                </a:solidFill>
                <a:latin typeface="Verdana"/>
                <a:cs typeface="Verdana"/>
              </a:rPr>
              <a:t>casualties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404040"/>
                </a:solidFill>
                <a:latin typeface="Verdana"/>
                <a:cs typeface="Verdana"/>
              </a:rPr>
              <a:t>vs.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400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209794" y="2168651"/>
            <a:ext cx="6560820" cy="4643755"/>
            <a:chOff x="5209794" y="2168651"/>
            <a:chExt cx="6560820" cy="464375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8834" y="2168651"/>
              <a:ext cx="2811779" cy="323773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005" y="2168651"/>
              <a:ext cx="2433828" cy="162229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2626" y="3803141"/>
              <a:ext cx="2458974" cy="162229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4050" y="5425438"/>
              <a:ext cx="2186940" cy="13746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6922" y="5437630"/>
              <a:ext cx="2078735" cy="137464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9794" y="5421628"/>
              <a:ext cx="2078736" cy="1378458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5743194" y="656336"/>
            <a:ext cx="4949825" cy="141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considerable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loyalist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opposition,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Great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Britain’s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apparently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overwhelming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advantages,</a:t>
            </a:r>
            <a:r>
              <a:rPr dirty="0" sz="13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Patriot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cause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succeeded</a:t>
            </a:r>
            <a:r>
              <a:rPr dirty="0" sz="13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3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actions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militias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Continental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army,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George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Washington’s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leadership,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ideological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commitment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resilience,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sent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European allies.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9908" y="2353055"/>
            <a:ext cx="2857499" cy="206654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9518" y="4514850"/>
            <a:ext cx="1619250" cy="21145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0445" y="4515611"/>
            <a:ext cx="1619250" cy="21244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Early</a:t>
            </a:r>
            <a:r>
              <a:rPr dirty="0" spc="-235"/>
              <a:t> </a:t>
            </a:r>
            <a:r>
              <a:rPr dirty="0" spc="-135"/>
              <a:t>Stages</a:t>
            </a:r>
            <a:r>
              <a:rPr dirty="0" spc="-229"/>
              <a:t> </a:t>
            </a:r>
            <a:r>
              <a:rPr dirty="0" spc="-25"/>
              <a:t>of </a:t>
            </a:r>
            <a:r>
              <a:rPr dirty="0" spc="-40"/>
              <a:t>the</a:t>
            </a:r>
            <a:r>
              <a:rPr dirty="0" spc="-270"/>
              <a:t> </a:t>
            </a:r>
            <a:r>
              <a:rPr dirty="0" spc="-25"/>
              <a:t>War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58291" y="2282952"/>
            <a:ext cx="3600450" cy="4111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Several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404040"/>
                </a:solidFill>
                <a:latin typeface="Verdana"/>
                <a:cs typeface="Verdana"/>
              </a:rPr>
              <a:t>battles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50">
                <a:solidFill>
                  <a:srgbClr val="404040"/>
                </a:solidFill>
                <a:latin typeface="Verdana"/>
                <a:cs typeface="Verdana"/>
              </a:rPr>
              <a:t>British 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upstate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New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York.</a:t>
            </a:r>
            <a:endParaRPr sz="1800">
              <a:latin typeface="Verdana"/>
              <a:cs typeface="Verdana"/>
            </a:endParaRPr>
          </a:p>
          <a:p>
            <a:pPr marL="354965" marR="100965" indent="-342900">
              <a:lnSpc>
                <a:spcPct val="100000"/>
              </a:lnSpc>
              <a:spcBef>
                <a:spcPts val="108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Attempted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capture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65">
                <a:solidFill>
                  <a:srgbClr val="404040"/>
                </a:solidFill>
                <a:latin typeface="Verdana"/>
                <a:cs typeface="Verdana"/>
              </a:rPr>
              <a:t>British 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fortresses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in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95">
                <a:solidFill>
                  <a:srgbClr val="404040"/>
                </a:solidFill>
                <a:latin typeface="Verdana"/>
                <a:cs typeface="Verdana"/>
              </a:rPr>
              <a:t>Canada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attacking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Montreal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404040"/>
                </a:solidFill>
                <a:latin typeface="Verdana"/>
                <a:cs typeface="Verdana"/>
              </a:rPr>
              <a:t>and </a:t>
            </a:r>
            <a:r>
              <a:rPr dirty="0" sz="1800" spc="90">
                <a:solidFill>
                  <a:srgbClr val="404040"/>
                </a:solidFill>
                <a:latin typeface="Verdana"/>
                <a:cs typeface="Verdana"/>
              </a:rPr>
              <a:t>Quebec</a:t>
            </a:r>
            <a:endParaRPr sz="1800">
              <a:latin typeface="Verdana"/>
              <a:cs typeface="Verdana"/>
            </a:endParaRPr>
          </a:p>
          <a:p>
            <a:pPr marL="354965" marR="332740" indent="-342900">
              <a:lnSpc>
                <a:spcPct val="100000"/>
              </a:lnSpc>
              <a:spcBef>
                <a:spcPts val="108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Long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Island in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August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35">
                <a:solidFill>
                  <a:srgbClr val="404040"/>
                </a:solidFill>
                <a:latin typeface="Verdana"/>
                <a:cs typeface="Verdana"/>
              </a:rPr>
              <a:t>1776 </a:t>
            </a:r>
            <a:r>
              <a:rPr dirty="0" sz="1800" spc="6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White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Plains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in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October</a:t>
            </a:r>
            <a:r>
              <a:rPr dirty="0" sz="1800" spc="14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1776</a:t>
            </a:r>
            <a:endParaRPr sz="1800">
              <a:latin typeface="Verdana"/>
              <a:cs typeface="Verdana"/>
            </a:endParaRPr>
          </a:p>
          <a:p>
            <a:pPr marL="755015" marR="494665" indent="-285750">
              <a:lnSpc>
                <a:spcPct val="100000"/>
              </a:lnSpc>
              <a:spcBef>
                <a:spcPts val="97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Maryland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contingent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at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Long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Island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lost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40">
                <a:solidFill>
                  <a:srgbClr val="404040"/>
                </a:solidFill>
                <a:latin typeface="Verdana"/>
                <a:cs typeface="Verdana"/>
              </a:rPr>
              <a:t>390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of </a:t>
            </a:r>
            <a:r>
              <a:rPr dirty="0" sz="1600" spc="-135">
                <a:solidFill>
                  <a:srgbClr val="404040"/>
                </a:solidFill>
                <a:latin typeface="Verdana"/>
                <a:cs typeface="Verdana"/>
              </a:rPr>
              <a:t>400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men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40">
                <a:solidFill>
                  <a:srgbClr val="404040"/>
                </a:solidFill>
                <a:latin typeface="Verdana"/>
                <a:cs typeface="Verdana"/>
              </a:rPr>
              <a:t>(256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killed)</a:t>
            </a:r>
            <a:endParaRPr sz="1600">
              <a:latin typeface="Verdana"/>
              <a:cs typeface="Verdana"/>
            </a:endParaRPr>
          </a:p>
          <a:p>
            <a:pPr marL="755015">
              <a:lnSpc>
                <a:spcPct val="100000"/>
              </a:lnSpc>
            </a:pP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covering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Washington’s</a:t>
            </a:r>
            <a:endParaRPr sz="1600">
              <a:latin typeface="Verdana"/>
              <a:cs typeface="Verdana"/>
            </a:endParaRPr>
          </a:p>
          <a:p>
            <a:pPr marL="755015">
              <a:lnSpc>
                <a:spcPct val="100000"/>
              </a:lnSpc>
            </a:pP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retreat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57616" y="2353055"/>
            <a:ext cx="3121152" cy="206654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59908" y="4535423"/>
            <a:ext cx="2708147" cy="210464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26764" y="4535423"/>
            <a:ext cx="1462277" cy="209397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743194" y="656336"/>
            <a:ext cx="4949825" cy="141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considerable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loyalist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opposition,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Great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Britain’s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apparently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overwhelming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advantages,</a:t>
            </a:r>
            <a:r>
              <a:rPr dirty="0" sz="13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Patriot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cause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succeeded</a:t>
            </a:r>
            <a:r>
              <a:rPr dirty="0" sz="13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3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actions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militias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Continental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army,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George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Washington’s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leadership,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ideological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commitment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resilience,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sent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European allies.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0544"/>
                  </a:lnTo>
                  <a:lnTo>
                    <a:pt x="10970260" y="1980692"/>
                  </a:lnTo>
                  <a:lnTo>
                    <a:pt x="10200386" y="2074418"/>
                  </a:lnTo>
                  <a:lnTo>
                    <a:pt x="9946386" y="2099818"/>
                  </a:lnTo>
                  <a:lnTo>
                    <a:pt x="9433560" y="2145792"/>
                  </a:lnTo>
                  <a:lnTo>
                    <a:pt x="8927211" y="2183892"/>
                  </a:lnTo>
                  <a:lnTo>
                    <a:pt x="8674735" y="2199767"/>
                  </a:lnTo>
                  <a:lnTo>
                    <a:pt x="7925435" y="2236343"/>
                  </a:lnTo>
                  <a:lnTo>
                    <a:pt x="7190486" y="2256917"/>
                  </a:lnTo>
                  <a:lnTo>
                    <a:pt x="6472936" y="2264918"/>
                  </a:lnTo>
                  <a:lnTo>
                    <a:pt x="6006211" y="2263267"/>
                  </a:lnTo>
                  <a:lnTo>
                    <a:pt x="5107686" y="2245868"/>
                  </a:lnTo>
                  <a:lnTo>
                    <a:pt x="4466336" y="2221992"/>
                  </a:lnTo>
                  <a:lnTo>
                    <a:pt x="3664585" y="2179193"/>
                  </a:lnTo>
                  <a:lnTo>
                    <a:pt x="2931160" y="2129917"/>
                  </a:lnTo>
                  <a:lnTo>
                    <a:pt x="2591435" y="2102993"/>
                  </a:lnTo>
                  <a:lnTo>
                    <a:pt x="1978660" y="2045843"/>
                  </a:lnTo>
                  <a:lnTo>
                    <a:pt x="1232598" y="1964817"/>
                  </a:lnTo>
                  <a:lnTo>
                    <a:pt x="862711" y="1920367"/>
                  </a:lnTo>
                  <a:lnTo>
                    <a:pt x="476377" y="1867204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33677" y="1030478"/>
            <a:ext cx="30137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4">
                <a:solidFill>
                  <a:srgbClr val="EBEBEB"/>
                </a:solidFill>
                <a:latin typeface="Verdana"/>
                <a:cs typeface="Verdana"/>
              </a:rPr>
              <a:t>The</a:t>
            </a:r>
            <a:r>
              <a:rPr dirty="0" sz="3600" spc="-25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3600" spc="-140">
                <a:solidFill>
                  <a:srgbClr val="EBEBEB"/>
                </a:solidFill>
                <a:latin typeface="Verdana"/>
                <a:cs typeface="Verdana"/>
              </a:rPr>
              <a:t>Tide</a:t>
            </a:r>
            <a:r>
              <a:rPr dirty="0" sz="3600" spc="-23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3600" spc="-385">
                <a:solidFill>
                  <a:srgbClr val="EBEBEB"/>
                </a:solidFill>
                <a:latin typeface="Verdana"/>
                <a:cs typeface="Verdana"/>
              </a:rPr>
              <a:t>Turns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9401" y="2229337"/>
            <a:ext cx="4413885" cy="1724660"/>
          </a:xfrm>
          <a:prstGeom prst="rect">
            <a:avLst/>
          </a:prstGeom>
        </p:spPr>
        <p:txBody>
          <a:bodyPr wrap="square" lIns="0" tIns="172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  <a:tabLst>
                <a:tab pos="354965" algn="l"/>
              </a:tabLst>
            </a:pPr>
            <a:r>
              <a:rPr dirty="0" sz="160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6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60">
                <a:solidFill>
                  <a:srgbClr val="404040"/>
                </a:solidFill>
                <a:latin typeface="Verdana"/>
                <a:cs typeface="Verdana"/>
              </a:rPr>
              <a:t>Battle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2000" spc="-1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10">
                <a:solidFill>
                  <a:srgbClr val="404040"/>
                </a:solidFill>
                <a:latin typeface="Verdana"/>
                <a:cs typeface="Verdana"/>
              </a:rPr>
              <a:t>Trenton,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100">
                <a:solidFill>
                  <a:srgbClr val="404040"/>
                </a:solidFill>
                <a:latin typeface="Verdana"/>
                <a:cs typeface="Verdana"/>
              </a:rPr>
              <a:t>Dec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404040"/>
                </a:solidFill>
                <a:latin typeface="Verdana"/>
                <a:cs typeface="Verdana"/>
              </a:rPr>
              <a:t>1776</a:t>
            </a:r>
            <a:endParaRPr sz="2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15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“Crossing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Delaware”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  <a:tabLst>
                <a:tab pos="354965" algn="l"/>
              </a:tabLst>
            </a:pPr>
            <a:r>
              <a:rPr dirty="0" sz="160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6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65">
                <a:solidFill>
                  <a:srgbClr val="404040"/>
                </a:solidFill>
                <a:latin typeface="Verdana"/>
                <a:cs typeface="Verdana"/>
              </a:rPr>
              <a:t>Battle</a:t>
            </a:r>
            <a:r>
              <a:rPr dirty="0" sz="20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2000" spc="-1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45">
                <a:solidFill>
                  <a:srgbClr val="404040"/>
                </a:solidFill>
                <a:latin typeface="Verdana"/>
                <a:cs typeface="Verdana"/>
              </a:rPr>
              <a:t>Princeton,</a:t>
            </a:r>
            <a:r>
              <a:rPr dirty="0" sz="20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100">
                <a:solidFill>
                  <a:srgbClr val="404040"/>
                </a:solidFill>
                <a:latin typeface="Verdana"/>
                <a:cs typeface="Verdana"/>
              </a:rPr>
              <a:t>Dec</a:t>
            </a:r>
            <a:r>
              <a:rPr dirty="0" sz="20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404040"/>
                </a:solidFill>
                <a:latin typeface="Verdana"/>
                <a:cs typeface="Verdana"/>
              </a:rPr>
              <a:t>1776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dirty="0" sz="160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6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60">
                <a:solidFill>
                  <a:srgbClr val="404040"/>
                </a:solidFill>
                <a:latin typeface="Verdana"/>
                <a:cs typeface="Verdana"/>
              </a:rPr>
              <a:t>Battle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2000" spc="-1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35">
                <a:solidFill>
                  <a:srgbClr val="404040"/>
                </a:solidFill>
                <a:latin typeface="Verdana"/>
                <a:cs typeface="Verdana"/>
              </a:rPr>
              <a:t>Saratoga,</a:t>
            </a:r>
            <a:r>
              <a:rPr dirty="0" sz="2000" spc="-114">
                <a:solidFill>
                  <a:srgbClr val="404040"/>
                </a:solidFill>
                <a:latin typeface="Verdana"/>
                <a:cs typeface="Verdana"/>
              </a:rPr>
              <a:t> Sep-</a:t>
            </a:r>
            <a:r>
              <a:rPr dirty="0" sz="2000" spc="100">
                <a:solidFill>
                  <a:srgbClr val="404040"/>
                </a:solidFill>
                <a:latin typeface="Verdana"/>
                <a:cs typeface="Verdana"/>
              </a:rPr>
              <a:t>Oct</a:t>
            </a:r>
            <a:r>
              <a:rPr dirty="0" sz="20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2000" spc="-120">
                <a:solidFill>
                  <a:srgbClr val="404040"/>
                </a:solidFill>
                <a:latin typeface="Verdana"/>
                <a:cs typeface="Verdana"/>
              </a:rPr>
              <a:t>1777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8216" y="4056886"/>
            <a:ext cx="4034028" cy="269671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96355" y="2669284"/>
            <a:ext cx="6075426" cy="408431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6531" y="4056886"/>
            <a:ext cx="1210818" cy="270509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743194" y="656336"/>
            <a:ext cx="4949825" cy="141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considerable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loyalist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opposition,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Great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Britain’s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apparently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overwhelming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advantages,</a:t>
            </a:r>
            <a:r>
              <a:rPr dirty="0" sz="13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Patriot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cause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succeeded</a:t>
            </a:r>
            <a:r>
              <a:rPr dirty="0" sz="13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3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actions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militias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Continental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army,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George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Washington’s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leadership,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ideological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commitment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resilience,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sent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European allies.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2286"/>
            <a:ext cx="12192000" cy="6860540"/>
            <a:chOff x="0" y="-2286"/>
            <a:chExt cx="12192000" cy="6860540"/>
          </a:xfrm>
        </p:grpSpPr>
        <p:sp>
          <p:nvSpPr>
            <p:cNvPr id="3" name="object 3" descr="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0544"/>
                  </a:lnTo>
                  <a:lnTo>
                    <a:pt x="10970260" y="1980692"/>
                  </a:lnTo>
                  <a:lnTo>
                    <a:pt x="10200386" y="2074418"/>
                  </a:lnTo>
                  <a:lnTo>
                    <a:pt x="9946386" y="2099818"/>
                  </a:lnTo>
                  <a:lnTo>
                    <a:pt x="9433560" y="2145792"/>
                  </a:lnTo>
                  <a:lnTo>
                    <a:pt x="8927211" y="2183892"/>
                  </a:lnTo>
                  <a:lnTo>
                    <a:pt x="8674735" y="2199767"/>
                  </a:lnTo>
                  <a:lnTo>
                    <a:pt x="7925435" y="2236343"/>
                  </a:lnTo>
                  <a:lnTo>
                    <a:pt x="7190486" y="2256917"/>
                  </a:lnTo>
                  <a:lnTo>
                    <a:pt x="6472936" y="2264918"/>
                  </a:lnTo>
                  <a:lnTo>
                    <a:pt x="6006211" y="2263267"/>
                  </a:lnTo>
                  <a:lnTo>
                    <a:pt x="5107686" y="2245868"/>
                  </a:lnTo>
                  <a:lnTo>
                    <a:pt x="4466336" y="2221992"/>
                  </a:lnTo>
                  <a:lnTo>
                    <a:pt x="3664585" y="2179193"/>
                  </a:lnTo>
                  <a:lnTo>
                    <a:pt x="2931160" y="2129917"/>
                  </a:lnTo>
                  <a:lnTo>
                    <a:pt x="2591435" y="2102993"/>
                  </a:lnTo>
                  <a:lnTo>
                    <a:pt x="1978660" y="2045843"/>
                  </a:lnTo>
                  <a:lnTo>
                    <a:pt x="1232598" y="1964817"/>
                  </a:lnTo>
                  <a:lnTo>
                    <a:pt x="862711" y="1920367"/>
                  </a:lnTo>
                  <a:lnTo>
                    <a:pt x="476377" y="1867204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9014" y="0"/>
              <a:ext cx="756704" cy="12001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ACD3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33677" y="1030478"/>
            <a:ext cx="39598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EBEBEB"/>
                </a:solidFill>
                <a:latin typeface="Verdana"/>
                <a:cs typeface="Verdana"/>
              </a:rPr>
              <a:t>An</a:t>
            </a:r>
            <a:r>
              <a:rPr dirty="0" sz="3600" spc="-155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3600">
                <a:solidFill>
                  <a:srgbClr val="EBEBEB"/>
                </a:solidFill>
                <a:latin typeface="Verdana"/>
                <a:cs typeface="Verdana"/>
              </a:rPr>
              <a:t>Alliance</a:t>
            </a:r>
            <a:r>
              <a:rPr dirty="0" sz="3600" spc="-14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dirty="0" sz="3600" spc="-265">
                <a:solidFill>
                  <a:srgbClr val="EBEBEB"/>
                </a:solidFill>
                <a:latin typeface="Verdana"/>
                <a:cs typeface="Verdana"/>
              </a:rPr>
              <a:t>Forms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964935" y="2336038"/>
            <a:ext cx="5650865" cy="3592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132715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victory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Saratoga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15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turning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point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in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404040"/>
                </a:solidFill>
                <a:latin typeface="Verdana"/>
                <a:cs typeface="Verdana"/>
              </a:rPr>
              <a:t>because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Americans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were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trying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obtain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support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other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European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nations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-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especially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France.</a:t>
            </a:r>
            <a:endParaRPr sz="1800">
              <a:latin typeface="Verdana"/>
              <a:cs typeface="Verdana"/>
            </a:endParaRPr>
          </a:p>
          <a:p>
            <a:pPr marL="355600" marR="54610" indent="-342900">
              <a:lnSpc>
                <a:spcPct val="100000"/>
              </a:lnSpc>
              <a:spcBef>
                <a:spcPts val="108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40"/>
                </a:solidFill>
                <a:latin typeface="Verdana"/>
                <a:cs typeface="Verdana"/>
              </a:rPr>
              <a:t>had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proved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45">
                <a:solidFill>
                  <a:srgbClr val="404040"/>
                </a:solidFill>
                <a:latin typeface="Verdana"/>
                <a:cs typeface="Verdana"/>
              </a:rPr>
              <a:t>they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were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able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defeat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800" spc="-160">
                <a:solidFill>
                  <a:srgbClr val="404040"/>
                </a:solidFill>
                <a:latin typeface="Verdana"/>
                <a:cs typeface="Verdana"/>
              </a:rPr>
              <a:t>British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so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French,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65">
                <a:solidFill>
                  <a:srgbClr val="404040"/>
                </a:solidFill>
                <a:latin typeface="Verdana"/>
                <a:cs typeface="Verdana"/>
              </a:rPr>
              <a:t>1778,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80">
                <a:solidFill>
                  <a:srgbClr val="404040"/>
                </a:solidFill>
                <a:latin typeface="Verdana"/>
                <a:cs typeface="Verdana"/>
              </a:rPr>
              <a:t>decided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to 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ally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Americans.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95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year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later,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Spain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35">
                <a:solidFill>
                  <a:srgbClr val="404040"/>
                </a:solidFill>
                <a:latin typeface="Verdana"/>
                <a:cs typeface="Verdana"/>
              </a:rPr>
              <a:t>and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Holland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also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joined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against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British.</a:t>
            </a:r>
            <a:endParaRPr sz="1800">
              <a:latin typeface="Verdana"/>
              <a:cs typeface="Verdana"/>
            </a:endParaRPr>
          </a:p>
          <a:p>
            <a:pPr marL="355600" marR="5080" indent="-342900">
              <a:lnSpc>
                <a:spcPct val="100000"/>
              </a:lnSpc>
              <a:spcBef>
                <a:spcPts val="108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200">
                <a:solidFill>
                  <a:srgbClr val="404040"/>
                </a:solidFill>
                <a:latin typeface="Verdana"/>
                <a:cs typeface="Verdana"/>
              </a:rPr>
              <a:t>This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new</a:t>
            </a:r>
            <a:r>
              <a:rPr dirty="0" sz="18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alliance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was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15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turning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point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because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it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meant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that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0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40"/>
                </a:solidFill>
                <a:latin typeface="Verdana"/>
                <a:cs typeface="Verdana"/>
              </a:rPr>
              <a:t>had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widened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Britain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would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have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divert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military 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resources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30">
                <a:solidFill>
                  <a:srgbClr val="404040"/>
                </a:solidFill>
                <a:latin typeface="Verdana"/>
                <a:cs typeface="Verdana"/>
              </a:rPr>
              <a:t>away 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America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lest</a:t>
            </a:r>
            <a:r>
              <a:rPr dirty="0" sz="18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they </a:t>
            </a:r>
            <a:r>
              <a:rPr dirty="0" sz="1800" spc="85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attacked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home.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140" y="2308098"/>
            <a:ext cx="3477005" cy="254279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8140" y="4978146"/>
            <a:ext cx="3678936" cy="168935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94582" y="2308098"/>
            <a:ext cx="1865376" cy="254279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08703" y="4978146"/>
            <a:ext cx="1714500" cy="168935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43194" y="656336"/>
            <a:ext cx="4949825" cy="141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considerable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loyalist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opposition,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Great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Britain’s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apparently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overwhelming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advantages,</a:t>
            </a:r>
            <a:r>
              <a:rPr dirty="0" sz="13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Patriot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cause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succeeded</a:t>
            </a:r>
            <a:r>
              <a:rPr dirty="0" sz="13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3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actions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militias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Continental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army,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George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Washington’s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leadership,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ideological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commitment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resilience,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sent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European allies.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North</a:t>
            </a:r>
            <a:r>
              <a:rPr dirty="0" spc="-225"/>
              <a:t> </a:t>
            </a:r>
            <a:r>
              <a:rPr dirty="0" spc="-10"/>
              <a:t>American </a:t>
            </a:r>
            <a:r>
              <a:rPr dirty="0"/>
              <a:t>Colonial</a:t>
            </a:r>
            <a:r>
              <a:rPr dirty="0" spc="-140"/>
              <a:t> </a:t>
            </a:r>
            <a:r>
              <a:rPr dirty="0" spc="-185"/>
              <a:t>Empires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33677" y="2487602"/>
            <a:ext cx="4462145" cy="3335654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Britain</a:t>
            </a:r>
            <a:endParaRPr sz="1800">
              <a:latin typeface="Verdana"/>
              <a:cs typeface="Verdana"/>
            </a:endParaRPr>
          </a:p>
          <a:p>
            <a:pPr marL="755650" marR="469265" indent="-285750">
              <a:lnSpc>
                <a:spcPct val="100000"/>
              </a:lnSpc>
              <a:spcBef>
                <a:spcPts val="1010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Along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Atlantic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coast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 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interior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portions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85">
                <a:solidFill>
                  <a:srgbClr val="404040"/>
                </a:solidFill>
                <a:latin typeface="Verdana"/>
                <a:cs typeface="Verdana"/>
              </a:rPr>
              <a:t>Canada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France</a:t>
            </a:r>
            <a:endParaRPr sz="1800">
              <a:latin typeface="Verdana"/>
              <a:cs typeface="Verdana"/>
            </a:endParaRPr>
          </a:p>
          <a:p>
            <a:pPr marL="755650" marR="5080" indent="-285750">
              <a:lnSpc>
                <a:spcPct val="100000"/>
              </a:lnSpc>
              <a:spcBef>
                <a:spcPts val="1005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Along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85">
                <a:solidFill>
                  <a:srgbClr val="404040"/>
                </a:solidFill>
                <a:latin typeface="Verdana"/>
                <a:cs typeface="Verdana"/>
              </a:rPr>
              <a:t>St.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Lawrence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River,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Great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Lakes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10">
                <a:solidFill>
                  <a:srgbClr val="404040"/>
                </a:solidFill>
                <a:latin typeface="Verdana"/>
                <a:cs typeface="Verdana"/>
              </a:rPr>
              <a:t>Mississippi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River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0">
                <a:solidFill>
                  <a:srgbClr val="404040"/>
                </a:solidFill>
                <a:latin typeface="Verdana"/>
                <a:cs typeface="Verdana"/>
              </a:rPr>
              <a:t>valley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(and </a:t>
            </a:r>
            <a:r>
              <a:rPr dirty="0" sz="1600" spc="-150">
                <a:solidFill>
                  <a:srgbClr val="404040"/>
                </a:solidFill>
                <a:latin typeface="Verdana"/>
                <a:cs typeface="Verdana"/>
              </a:rPr>
              <a:t>its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tributaries)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Spain</a:t>
            </a:r>
            <a:endParaRPr sz="1800">
              <a:latin typeface="Verdana"/>
              <a:cs typeface="Verdana"/>
            </a:endParaRPr>
          </a:p>
          <a:p>
            <a:pPr marL="755650" marR="186055" indent="-285750">
              <a:lnSpc>
                <a:spcPct val="100000"/>
              </a:lnSpc>
              <a:spcBef>
                <a:spcPts val="1005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Florida,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Caribbean,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Mexico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25">
                <a:solidFill>
                  <a:srgbClr val="404040"/>
                </a:solidFill>
                <a:latin typeface="Verdana"/>
                <a:cs typeface="Verdana"/>
              </a:rPr>
              <a:t>and 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Central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America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399538"/>
            <a:ext cx="5536692" cy="415213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579871" y="693928"/>
            <a:ext cx="530225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rivalry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intensified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Britain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France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18th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growing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population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of the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colonies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expanded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interior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North America,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threatening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French–Indian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trade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networks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Indian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autonomy.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204"/>
              <a:t>The</a:t>
            </a:r>
            <a:r>
              <a:rPr dirty="0" spc="-250"/>
              <a:t> </a:t>
            </a:r>
            <a:r>
              <a:rPr dirty="0" spc="-145"/>
              <a:t>Final</a:t>
            </a:r>
            <a:r>
              <a:rPr dirty="0" spc="-235"/>
              <a:t> </a:t>
            </a:r>
            <a:r>
              <a:rPr dirty="0" spc="-60"/>
              <a:t>Victory </a:t>
            </a:r>
            <a:r>
              <a:rPr dirty="0" spc="-10"/>
              <a:t>Yorktown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6598" y="2273808"/>
            <a:ext cx="5206365" cy="79375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354965" marR="5080" indent="-342900">
              <a:lnSpc>
                <a:spcPts val="1939"/>
              </a:lnSpc>
              <a:spcBef>
                <a:spcPts val="34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George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Washington,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80">
                <a:solidFill>
                  <a:srgbClr val="404040"/>
                </a:solidFill>
                <a:latin typeface="Verdana"/>
                <a:cs typeface="Verdana"/>
              </a:rPr>
              <a:t>backed</a:t>
            </a:r>
            <a:r>
              <a:rPr dirty="0" sz="1800" spc="-7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French 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military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navy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met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up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75">
                <a:solidFill>
                  <a:srgbClr val="404040"/>
                </a:solidFill>
                <a:latin typeface="Verdana"/>
                <a:cs typeface="Verdana"/>
              </a:rPr>
              <a:t>with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Lord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Charles 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Cornwallis’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army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at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Yorktown,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Virginia-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6598" y="3141726"/>
            <a:ext cx="5403850" cy="104076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354965" marR="5080" indent="-342900">
              <a:lnSpc>
                <a:spcPct val="90000"/>
              </a:lnSpc>
              <a:spcBef>
                <a:spcPts val="31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204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90">
                <a:solidFill>
                  <a:srgbClr val="404040"/>
                </a:solidFill>
                <a:latin typeface="Verdana"/>
                <a:cs typeface="Verdana"/>
              </a:rPr>
              <a:t>face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such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opposition,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Cornwallis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was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forced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surrender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55">
                <a:solidFill>
                  <a:srgbClr val="404040"/>
                </a:solidFill>
                <a:latin typeface="Verdana"/>
                <a:cs typeface="Verdana"/>
              </a:rPr>
              <a:t>his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entire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army</a:t>
            </a:r>
            <a:r>
              <a:rPr dirty="0" sz="18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the Americans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October</a:t>
            </a:r>
            <a:r>
              <a:rPr dirty="0" sz="1800" spc="-6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65">
                <a:solidFill>
                  <a:srgbClr val="404040"/>
                </a:solidFill>
                <a:latin typeface="Verdana"/>
                <a:cs typeface="Verdana"/>
              </a:rPr>
              <a:t>19,</a:t>
            </a:r>
            <a:r>
              <a:rPr dirty="0" sz="1800" spc="-4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70">
                <a:solidFill>
                  <a:srgbClr val="404040"/>
                </a:solidFill>
                <a:latin typeface="Verdana"/>
                <a:cs typeface="Verdana"/>
              </a:rPr>
              <a:t>1781,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effectively 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ending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war.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6892" y="4367784"/>
            <a:ext cx="2997707" cy="228828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2402" y="2215895"/>
            <a:ext cx="2691383" cy="206578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85654" y="4367784"/>
            <a:ext cx="1823466" cy="22440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63234" y="2215895"/>
            <a:ext cx="3104388" cy="20634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7847" y="4385309"/>
            <a:ext cx="3051810" cy="228904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39667" y="4367784"/>
            <a:ext cx="3646170" cy="228828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743194" y="656336"/>
            <a:ext cx="4949825" cy="141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considerable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loyalist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opposition,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Great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Britain’s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apparently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overwhelming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advantages,</a:t>
            </a:r>
            <a:r>
              <a:rPr dirty="0" sz="13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Patriot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cause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succeeded</a:t>
            </a:r>
            <a:r>
              <a:rPr dirty="0" sz="13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3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actions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militias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Continental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army,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George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Washington’s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leadership,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ideological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commitment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resilience,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sent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European allies.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755649"/>
            <a:ext cx="3951604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204"/>
              <a:t>The</a:t>
            </a:r>
            <a:r>
              <a:rPr dirty="0" spc="-250"/>
              <a:t> </a:t>
            </a:r>
            <a:r>
              <a:rPr dirty="0" spc="-180"/>
              <a:t>Treaty</a:t>
            </a:r>
            <a:r>
              <a:rPr dirty="0" spc="-250"/>
              <a:t> </a:t>
            </a:r>
            <a:r>
              <a:rPr dirty="0"/>
              <a:t>of</a:t>
            </a:r>
            <a:r>
              <a:rPr dirty="0" spc="-250"/>
              <a:t> </a:t>
            </a:r>
            <a:r>
              <a:rPr dirty="0" spc="-185"/>
              <a:t>Paris </a:t>
            </a:r>
            <a:r>
              <a:rPr dirty="0" spc="-320"/>
              <a:t>1783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64135" rIns="0" bIns="0" rtlCol="0" vert="horz">
            <a:spAutoFit/>
          </a:bodyPr>
          <a:lstStyle/>
          <a:p>
            <a:pPr marL="355600" marR="100965" indent="-342900">
              <a:lnSpc>
                <a:spcPct val="80000"/>
              </a:lnSpc>
              <a:spcBef>
                <a:spcPts val="505"/>
              </a:spcBef>
              <a:tabLst>
                <a:tab pos="354965" algn="l"/>
              </a:tabLst>
            </a:pPr>
            <a:r>
              <a:rPr dirty="0" sz="13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3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pc="-195"/>
              <a:t>In</a:t>
            </a:r>
            <a:r>
              <a:rPr dirty="0" spc="-80"/>
              <a:t> </a:t>
            </a:r>
            <a:r>
              <a:rPr dirty="0" spc="-150"/>
              <a:t>1782,</a:t>
            </a:r>
            <a:r>
              <a:rPr dirty="0" spc="-95"/>
              <a:t> </a:t>
            </a:r>
            <a:r>
              <a:rPr dirty="0" spc="-50"/>
              <a:t>news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 spc="-20"/>
              <a:t>the</a:t>
            </a:r>
            <a:r>
              <a:rPr dirty="0" spc="-80"/>
              <a:t> </a:t>
            </a:r>
            <a:r>
              <a:rPr dirty="0"/>
              <a:t>defeat</a:t>
            </a:r>
            <a:r>
              <a:rPr dirty="0" spc="-90"/>
              <a:t> </a:t>
            </a:r>
            <a:r>
              <a:rPr dirty="0"/>
              <a:t>at</a:t>
            </a:r>
            <a:r>
              <a:rPr dirty="0" spc="-80"/>
              <a:t> </a:t>
            </a:r>
            <a:r>
              <a:rPr dirty="0" spc="-10"/>
              <a:t>Yorktown </a:t>
            </a:r>
            <a:r>
              <a:rPr dirty="0"/>
              <a:t>reached</a:t>
            </a:r>
            <a:r>
              <a:rPr dirty="0" spc="-70"/>
              <a:t> </a:t>
            </a:r>
            <a:r>
              <a:rPr dirty="0" spc="-110"/>
              <a:t>Britain,</a:t>
            </a:r>
            <a:r>
              <a:rPr dirty="0" spc="-60"/>
              <a:t> </a:t>
            </a:r>
            <a:r>
              <a:rPr dirty="0" spc="55"/>
              <a:t>and</a:t>
            </a:r>
            <a:r>
              <a:rPr dirty="0" spc="-50"/>
              <a:t> </a:t>
            </a:r>
            <a:r>
              <a:rPr dirty="0" spc="-70"/>
              <a:t>Lord</a:t>
            </a:r>
            <a:r>
              <a:rPr dirty="0" spc="-60"/>
              <a:t> </a:t>
            </a:r>
            <a:r>
              <a:rPr dirty="0" spc="-75"/>
              <a:t>North</a:t>
            </a:r>
            <a:r>
              <a:rPr dirty="0" spc="-50"/>
              <a:t> </a:t>
            </a:r>
            <a:r>
              <a:rPr dirty="0" spc="55"/>
              <a:t>and</a:t>
            </a:r>
            <a:r>
              <a:rPr dirty="0" spc="-55"/>
              <a:t> </a:t>
            </a:r>
            <a:r>
              <a:rPr dirty="0" spc="-20"/>
              <a:t>the</a:t>
            </a:r>
            <a:r>
              <a:rPr dirty="0" spc="-65"/>
              <a:t> </a:t>
            </a:r>
            <a:r>
              <a:rPr dirty="0" spc="-10"/>
              <a:t>other </a:t>
            </a:r>
            <a:r>
              <a:rPr dirty="0" spc="-155"/>
              <a:t>Tory</a:t>
            </a:r>
            <a:r>
              <a:rPr dirty="0" spc="-80"/>
              <a:t> </a:t>
            </a:r>
            <a:r>
              <a:rPr dirty="0" spc="-125"/>
              <a:t>ministers</a:t>
            </a:r>
            <a:r>
              <a:rPr dirty="0" spc="-85"/>
              <a:t> </a:t>
            </a:r>
            <a:r>
              <a:rPr dirty="0" spc="-50"/>
              <a:t>resigned.</a:t>
            </a:r>
            <a:r>
              <a:rPr dirty="0" spc="-85"/>
              <a:t> </a:t>
            </a:r>
            <a:r>
              <a:rPr dirty="0" spc="-50"/>
              <a:t>Whig</a:t>
            </a:r>
            <a:r>
              <a:rPr dirty="0" spc="-85"/>
              <a:t> </a:t>
            </a:r>
            <a:r>
              <a:rPr dirty="0" spc="-45"/>
              <a:t>leaders,</a:t>
            </a:r>
            <a:r>
              <a:rPr dirty="0" spc="-80"/>
              <a:t> </a:t>
            </a:r>
            <a:r>
              <a:rPr dirty="0" spc="-25"/>
              <a:t>who </a:t>
            </a:r>
            <a:r>
              <a:rPr dirty="0"/>
              <a:t>wanted</a:t>
            </a:r>
            <a:r>
              <a:rPr dirty="0" spc="-30"/>
              <a:t> </a:t>
            </a:r>
            <a:r>
              <a:rPr dirty="0" spc="-10"/>
              <a:t>to </a:t>
            </a:r>
            <a:r>
              <a:rPr dirty="0"/>
              <a:t>end</a:t>
            </a:r>
            <a:r>
              <a:rPr dirty="0" spc="-25"/>
              <a:t> </a:t>
            </a:r>
            <a:r>
              <a:rPr dirty="0" spc="-20"/>
              <a:t>the</a:t>
            </a:r>
            <a:r>
              <a:rPr dirty="0" spc="-30"/>
              <a:t> </a:t>
            </a:r>
            <a:r>
              <a:rPr dirty="0" spc="-65"/>
              <a:t>war,</a:t>
            </a:r>
            <a:r>
              <a:rPr dirty="0" spc="-5"/>
              <a:t> </a:t>
            </a:r>
            <a:r>
              <a:rPr dirty="0"/>
              <a:t>replaced</a:t>
            </a:r>
            <a:r>
              <a:rPr dirty="0" spc="-25"/>
              <a:t> </a:t>
            </a:r>
            <a:r>
              <a:rPr dirty="0" spc="-10"/>
              <a:t>them.</a:t>
            </a:r>
            <a:endParaRPr sz="1350">
              <a:latin typeface="Lucida Sans Unicode"/>
              <a:cs typeface="Lucida Sans Unicode"/>
            </a:endParaRPr>
          </a:p>
          <a:p>
            <a:pPr marL="355600" marR="179070" indent="-342900">
              <a:lnSpc>
                <a:spcPts val="1630"/>
              </a:lnSpc>
              <a:spcBef>
                <a:spcPts val="1005"/>
              </a:spcBef>
              <a:tabLst>
                <a:tab pos="354965" algn="l"/>
              </a:tabLst>
            </a:pPr>
            <a:r>
              <a:rPr dirty="0" sz="13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3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pc="-70"/>
              <a:t>Benjamin</a:t>
            </a:r>
            <a:r>
              <a:rPr dirty="0" spc="-95"/>
              <a:t> </a:t>
            </a:r>
            <a:r>
              <a:rPr dirty="0" spc="-105"/>
              <a:t>Franklin, </a:t>
            </a:r>
            <a:r>
              <a:rPr dirty="0"/>
              <a:t>John</a:t>
            </a:r>
            <a:r>
              <a:rPr dirty="0" spc="-100"/>
              <a:t> </a:t>
            </a:r>
            <a:r>
              <a:rPr dirty="0"/>
              <a:t>Adams</a:t>
            </a:r>
            <a:r>
              <a:rPr dirty="0" spc="-85"/>
              <a:t> </a:t>
            </a:r>
            <a:r>
              <a:rPr dirty="0" spc="55"/>
              <a:t>and</a:t>
            </a:r>
            <a:r>
              <a:rPr dirty="0" spc="-105"/>
              <a:t> </a:t>
            </a:r>
            <a:r>
              <a:rPr dirty="0"/>
              <a:t>John</a:t>
            </a:r>
            <a:r>
              <a:rPr dirty="0" spc="-105"/>
              <a:t> </a:t>
            </a:r>
            <a:r>
              <a:rPr dirty="0" spc="-25"/>
              <a:t>Jay </a:t>
            </a:r>
            <a:r>
              <a:rPr dirty="0" spc="-30"/>
              <a:t>met</a:t>
            </a:r>
            <a:r>
              <a:rPr dirty="0" spc="-110"/>
              <a:t> </a:t>
            </a:r>
            <a:r>
              <a:rPr dirty="0" spc="-65"/>
              <a:t>with</a:t>
            </a:r>
            <a:r>
              <a:rPr dirty="0" spc="-110"/>
              <a:t> </a:t>
            </a:r>
            <a:r>
              <a:rPr dirty="0" spc="-155"/>
              <a:t>British</a:t>
            </a:r>
            <a:r>
              <a:rPr dirty="0" spc="-110"/>
              <a:t> </a:t>
            </a:r>
            <a:r>
              <a:rPr dirty="0" spc="-35"/>
              <a:t>leaders</a:t>
            </a:r>
            <a:r>
              <a:rPr dirty="0" spc="-114"/>
              <a:t> </a:t>
            </a:r>
            <a:r>
              <a:rPr dirty="0" spc="-90"/>
              <a:t>in</a:t>
            </a:r>
            <a:r>
              <a:rPr dirty="0" spc="-105"/>
              <a:t> </a:t>
            </a:r>
            <a:r>
              <a:rPr dirty="0" spc="-95"/>
              <a:t>Paris</a:t>
            </a:r>
            <a:r>
              <a:rPr dirty="0" spc="-105"/>
              <a:t> </a:t>
            </a:r>
            <a:r>
              <a:rPr dirty="0" spc="-90"/>
              <a:t>in</a:t>
            </a:r>
            <a:r>
              <a:rPr dirty="0" spc="-110"/>
              <a:t> </a:t>
            </a:r>
            <a:r>
              <a:rPr dirty="0" spc="-150"/>
              <a:t>1783</a:t>
            </a:r>
            <a:r>
              <a:rPr dirty="0" spc="-130"/>
              <a:t> </a:t>
            </a:r>
            <a:r>
              <a:rPr dirty="0" spc="-25"/>
              <a:t>to </a:t>
            </a:r>
            <a:r>
              <a:rPr dirty="0"/>
              <a:t>negotiate</a:t>
            </a:r>
            <a:r>
              <a:rPr dirty="0" spc="-100"/>
              <a:t> </a:t>
            </a:r>
            <a:r>
              <a:rPr dirty="0" spc="130"/>
              <a:t>a</a:t>
            </a:r>
            <a:r>
              <a:rPr dirty="0" spc="-100"/>
              <a:t> </a:t>
            </a:r>
            <a:r>
              <a:rPr dirty="0" spc="120"/>
              <a:t>peace</a:t>
            </a:r>
            <a:r>
              <a:rPr dirty="0" spc="-95"/>
              <a:t> </a:t>
            </a:r>
            <a:r>
              <a:rPr dirty="0" spc="-10"/>
              <a:t>treaty.</a:t>
            </a:r>
            <a:endParaRPr sz="1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354965" algn="l"/>
              </a:tabLst>
            </a:pPr>
            <a:r>
              <a:rPr dirty="0" sz="13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3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pc="-45"/>
              <a:t>Signed</a:t>
            </a:r>
            <a:r>
              <a:rPr dirty="0" spc="-105"/>
              <a:t> </a:t>
            </a:r>
            <a:r>
              <a:rPr dirty="0"/>
              <a:t>on</a:t>
            </a:r>
            <a:r>
              <a:rPr dirty="0" spc="-110"/>
              <a:t> </a:t>
            </a:r>
            <a:r>
              <a:rPr dirty="0" spc="-35"/>
              <a:t>September</a:t>
            </a:r>
            <a:r>
              <a:rPr dirty="0" spc="-80"/>
              <a:t> </a:t>
            </a:r>
            <a:r>
              <a:rPr dirty="0" spc="-150"/>
              <a:t>3,</a:t>
            </a:r>
            <a:r>
              <a:rPr dirty="0" spc="-114"/>
              <a:t> </a:t>
            </a:r>
            <a:r>
              <a:rPr dirty="0" spc="-20"/>
              <a:t>1783</a:t>
            </a:r>
            <a:endParaRPr sz="1350">
              <a:latin typeface="Lucida Sans Unicode"/>
              <a:cs typeface="Lucida Sans Unicode"/>
            </a:endParaRPr>
          </a:p>
          <a:p>
            <a:pPr marL="755650" marR="949325" indent="-285750">
              <a:lnSpc>
                <a:spcPts val="1440"/>
              </a:lnSpc>
              <a:spcBef>
                <a:spcPts val="895"/>
              </a:spcBef>
              <a:tabLst>
                <a:tab pos="75501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90"/>
              <a:t>Britain </a:t>
            </a:r>
            <a:r>
              <a:rPr dirty="0" sz="1500" spc="-10"/>
              <a:t>would</a:t>
            </a:r>
            <a:r>
              <a:rPr dirty="0" sz="1500" spc="-85"/>
              <a:t> </a:t>
            </a:r>
            <a:r>
              <a:rPr dirty="0" sz="1500"/>
              <a:t>recognize</a:t>
            </a:r>
            <a:r>
              <a:rPr dirty="0" sz="1500" spc="-75"/>
              <a:t> </a:t>
            </a:r>
            <a:r>
              <a:rPr dirty="0" sz="1500"/>
              <a:t>America</a:t>
            </a:r>
            <a:r>
              <a:rPr dirty="0" sz="1500" spc="-70"/>
              <a:t> </a:t>
            </a:r>
            <a:r>
              <a:rPr dirty="0" sz="1500" spc="-45"/>
              <a:t>as</a:t>
            </a:r>
            <a:r>
              <a:rPr dirty="0" sz="1500" spc="-85"/>
              <a:t> </a:t>
            </a:r>
            <a:r>
              <a:rPr dirty="0" sz="1500" spc="-25"/>
              <a:t>an </a:t>
            </a:r>
            <a:r>
              <a:rPr dirty="0" sz="1500"/>
              <a:t>independent</a:t>
            </a:r>
            <a:r>
              <a:rPr dirty="0" sz="1500" spc="45"/>
              <a:t> </a:t>
            </a:r>
            <a:r>
              <a:rPr dirty="0" sz="1500" spc="-10"/>
              <a:t>nation</a:t>
            </a:r>
            <a:endParaRPr sz="1500">
              <a:latin typeface="Lucida Sans Unicode"/>
              <a:cs typeface="Lucida Sans Unicode"/>
            </a:endParaRPr>
          </a:p>
          <a:p>
            <a:pPr marL="755650" marR="127635" indent="-285750">
              <a:lnSpc>
                <a:spcPct val="80000"/>
              </a:lnSpc>
              <a:spcBef>
                <a:spcPts val="910"/>
              </a:spcBef>
              <a:tabLst>
                <a:tab pos="75501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20"/>
              <a:t>the</a:t>
            </a:r>
            <a:r>
              <a:rPr dirty="0" sz="1500" spc="-95"/>
              <a:t> </a:t>
            </a:r>
            <a:r>
              <a:rPr dirty="0" sz="1500" spc="-65"/>
              <a:t>Western</a:t>
            </a:r>
            <a:r>
              <a:rPr dirty="0" sz="1500" spc="-80"/>
              <a:t> </a:t>
            </a:r>
            <a:r>
              <a:rPr dirty="0" sz="1500" spc="-10"/>
              <a:t>boundary</a:t>
            </a:r>
            <a:r>
              <a:rPr dirty="0" sz="1500" spc="-90"/>
              <a:t> </a:t>
            </a:r>
            <a:r>
              <a:rPr dirty="0" sz="1500"/>
              <a:t>of</a:t>
            </a:r>
            <a:r>
              <a:rPr dirty="0" sz="1500" spc="-85"/>
              <a:t> </a:t>
            </a:r>
            <a:r>
              <a:rPr dirty="0" sz="1500" spc="-20"/>
              <a:t>the</a:t>
            </a:r>
            <a:r>
              <a:rPr dirty="0" sz="1500" spc="-90"/>
              <a:t> </a:t>
            </a:r>
            <a:r>
              <a:rPr dirty="0" sz="1500"/>
              <a:t>new</a:t>
            </a:r>
            <a:r>
              <a:rPr dirty="0" sz="1500" spc="-80"/>
              <a:t> </a:t>
            </a:r>
            <a:r>
              <a:rPr dirty="0" sz="1500" spc="-20"/>
              <a:t>nation</a:t>
            </a:r>
            <a:r>
              <a:rPr dirty="0" sz="1500" spc="-85"/>
              <a:t> </a:t>
            </a:r>
            <a:r>
              <a:rPr dirty="0" sz="1500" spc="-10"/>
              <a:t>would </a:t>
            </a:r>
            <a:r>
              <a:rPr dirty="0" sz="1500" spc="80"/>
              <a:t>be</a:t>
            </a:r>
            <a:r>
              <a:rPr dirty="0" sz="1500" spc="-95"/>
              <a:t> </a:t>
            </a:r>
            <a:r>
              <a:rPr dirty="0" sz="1500" spc="-20"/>
              <a:t>the</a:t>
            </a:r>
            <a:r>
              <a:rPr dirty="0" sz="1500" spc="-95"/>
              <a:t> </a:t>
            </a:r>
            <a:r>
              <a:rPr dirty="0" sz="1500" spc="-100"/>
              <a:t>Mississippi</a:t>
            </a:r>
            <a:r>
              <a:rPr dirty="0" sz="1500" spc="-80"/>
              <a:t> </a:t>
            </a:r>
            <a:r>
              <a:rPr dirty="0" sz="1500" spc="-10"/>
              <a:t>River</a:t>
            </a:r>
            <a:endParaRPr sz="1500">
              <a:latin typeface="Lucida Sans Unicode"/>
              <a:cs typeface="Lucida Sans Unicode"/>
            </a:endParaRPr>
          </a:p>
          <a:p>
            <a:pPr marL="469900">
              <a:lnSpc>
                <a:spcPts val="1620"/>
              </a:lnSpc>
              <a:spcBef>
                <a:spcPts val="540"/>
              </a:spcBef>
              <a:tabLst>
                <a:tab pos="75501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25"/>
              <a:t>Americans</a:t>
            </a:r>
            <a:r>
              <a:rPr dirty="0" sz="1500" spc="-85"/>
              <a:t> </a:t>
            </a:r>
            <a:r>
              <a:rPr dirty="0" sz="1500"/>
              <a:t>would</a:t>
            </a:r>
            <a:r>
              <a:rPr dirty="0" sz="1500" spc="-90"/>
              <a:t> </a:t>
            </a:r>
            <a:r>
              <a:rPr dirty="0" sz="1500"/>
              <a:t>receive</a:t>
            </a:r>
            <a:r>
              <a:rPr dirty="0" sz="1500" spc="-85"/>
              <a:t> </a:t>
            </a:r>
            <a:r>
              <a:rPr dirty="0" sz="1500" spc="-80"/>
              <a:t>fishing</a:t>
            </a:r>
            <a:r>
              <a:rPr dirty="0" sz="1500" spc="-85"/>
              <a:t> </a:t>
            </a:r>
            <a:r>
              <a:rPr dirty="0" sz="1500" spc="-100"/>
              <a:t>rights</a:t>
            </a:r>
            <a:r>
              <a:rPr dirty="0" sz="1500" spc="-85"/>
              <a:t> </a:t>
            </a:r>
            <a:r>
              <a:rPr dirty="0" sz="1500" spc="-10"/>
              <a:t>off</a:t>
            </a:r>
            <a:r>
              <a:rPr dirty="0" sz="1500" spc="-85"/>
              <a:t> </a:t>
            </a:r>
            <a:r>
              <a:rPr dirty="0" sz="1500" spc="-25"/>
              <a:t>the</a:t>
            </a:r>
            <a:endParaRPr sz="1500">
              <a:latin typeface="Lucida Sans Unicode"/>
              <a:cs typeface="Lucida Sans Unicode"/>
            </a:endParaRPr>
          </a:p>
          <a:p>
            <a:pPr marL="755650">
              <a:lnSpc>
                <a:spcPts val="1620"/>
              </a:lnSpc>
            </a:pPr>
            <a:r>
              <a:rPr dirty="0" sz="1500"/>
              <a:t>coast</a:t>
            </a:r>
            <a:r>
              <a:rPr dirty="0" sz="1500" spc="-70"/>
              <a:t> </a:t>
            </a:r>
            <a:r>
              <a:rPr dirty="0" sz="1500"/>
              <a:t>of</a:t>
            </a:r>
            <a:r>
              <a:rPr dirty="0" sz="1500" spc="-70"/>
              <a:t> </a:t>
            </a:r>
            <a:r>
              <a:rPr dirty="0" sz="1500" spc="90"/>
              <a:t>Canada</a:t>
            </a:r>
            <a:r>
              <a:rPr dirty="0" sz="1500" spc="-85"/>
              <a:t> </a:t>
            </a:r>
            <a:r>
              <a:rPr dirty="0" sz="1500" spc="-30"/>
              <a:t>(which</a:t>
            </a:r>
            <a:r>
              <a:rPr dirty="0" sz="1500" spc="-80"/>
              <a:t> </a:t>
            </a:r>
            <a:r>
              <a:rPr dirty="0" sz="1500" spc="-20"/>
              <a:t>stayed</a:t>
            </a:r>
            <a:r>
              <a:rPr dirty="0" sz="1500" spc="-75"/>
              <a:t> </a:t>
            </a:r>
            <a:r>
              <a:rPr dirty="0" sz="1500" spc="-60"/>
              <a:t>with</a:t>
            </a:r>
            <a:r>
              <a:rPr dirty="0" sz="1500" spc="-85"/>
              <a:t> </a:t>
            </a:r>
            <a:r>
              <a:rPr dirty="0" sz="1500" spc="-100"/>
              <a:t>Britain)</a:t>
            </a:r>
            <a:r>
              <a:rPr dirty="0" sz="1500" spc="-90"/>
              <a:t> </a:t>
            </a:r>
            <a:r>
              <a:rPr dirty="0" sz="1500" spc="25"/>
              <a:t>and</a:t>
            </a:r>
            <a:endParaRPr sz="1500"/>
          </a:p>
          <a:p>
            <a:pPr marL="755650" marR="36195" indent="-285750">
              <a:lnSpc>
                <a:spcPct val="80000"/>
              </a:lnSpc>
              <a:spcBef>
                <a:spcPts val="905"/>
              </a:spcBef>
              <a:tabLst>
                <a:tab pos="755015" algn="l"/>
              </a:tabLst>
            </a:pPr>
            <a:r>
              <a:rPr dirty="0" sz="1200" spc="50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0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500" spc="-25"/>
              <a:t>Americans</a:t>
            </a:r>
            <a:r>
              <a:rPr dirty="0" sz="1500" spc="-85"/>
              <a:t> </a:t>
            </a:r>
            <a:r>
              <a:rPr dirty="0" sz="1500"/>
              <a:t>would</a:t>
            </a:r>
            <a:r>
              <a:rPr dirty="0" sz="1500" spc="-90"/>
              <a:t> </a:t>
            </a:r>
            <a:r>
              <a:rPr dirty="0" sz="1500"/>
              <a:t>pay</a:t>
            </a:r>
            <a:r>
              <a:rPr dirty="0" sz="1500" spc="-100"/>
              <a:t> </a:t>
            </a:r>
            <a:r>
              <a:rPr dirty="0" sz="1500" spc="-10"/>
              <a:t>any</a:t>
            </a:r>
            <a:r>
              <a:rPr dirty="0" sz="1500" spc="-110"/>
              <a:t> </a:t>
            </a:r>
            <a:r>
              <a:rPr dirty="0" sz="1500" spc="-10"/>
              <a:t>debts</a:t>
            </a:r>
            <a:r>
              <a:rPr dirty="0" sz="1500" spc="-95"/>
              <a:t> </a:t>
            </a:r>
            <a:r>
              <a:rPr dirty="0" sz="1500" spc="55"/>
              <a:t>owed</a:t>
            </a:r>
            <a:r>
              <a:rPr dirty="0" sz="1500" spc="-95"/>
              <a:t> </a:t>
            </a:r>
            <a:r>
              <a:rPr dirty="0" sz="1500"/>
              <a:t>to</a:t>
            </a:r>
            <a:r>
              <a:rPr dirty="0" sz="1500" spc="-95"/>
              <a:t> </a:t>
            </a:r>
            <a:r>
              <a:rPr dirty="0" sz="1500" spc="-10"/>
              <a:t>British </a:t>
            </a:r>
            <a:r>
              <a:rPr dirty="0" sz="1500" spc="-30"/>
              <a:t>merchants</a:t>
            </a:r>
            <a:r>
              <a:rPr dirty="0" sz="1500" spc="-70"/>
              <a:t> </a:t>
            </a:r>
            <a:r>
              <a:rPr dirty="0" sz="1500" spc="50"/>
              <a:t>and</a:t>
            </a:r>
            <a:r>
              <a:rPr dirty="0" sz="1500" spc="-105"/>
              <a:t> </a:t>
            </a:r>
            <a:r>
              <a:rPr dirty="0" sz="1500" spc="-65"/>
              <a:t>for</a:t>
            </a:r>
            <a:r>
              <a:rPr dirty="0" sz="1500" spc="-85"/>
              <a:t> </a:t>
            </a:r>
            <a:r>
              <a:rPr dirty="0" sz="1500" spc="-10"/>
              <a:t>any</a:t>
            </a:r>
            <a:r>
              <a:rPr dirty="0" sz="1500" spc="-105"/>
              <a:t> </a:t>
            </a:r>
            <a:r>
              <a:rPr dirty="0" sz="1500" spc="-70"/>
              <a:t>loyalist</a:t>
            </a:r>
            <a:r>
              <a:rPr dirty="0" sz="1500" spc="-90"/>
              <a:t> </a:t>
            </a:r>
            <a:r>
              <a:rPr dirty="0" sz="1500" spc="-40"/>
              <a:t>property</a:t>
            </a:r>
            <a:r>
              <a:rPr dirty="0" sz="1500" spc="-95"/>
              <a:t> </a:t>
            </a:r>
            <a:r>
              <a:rPr dirty="0" sz="1500" spc="-25"/>
              <a:t>that</a:t>
            </a:r>
            <a:r>
              <a:rPr dirty="0" sz="1500" spc="-95"/>
              <a:t> </a:t>
            </a:r>
            <a:r>
              <a:rPr dirty="0" sz="1500" spc="-25"/>
              <a:t>was </a:t>
            </a:r>
            <a:r>
              <a:rPr dirty="0" sz="1500"/>
              <a:t>confiscated</a:t>
            </a:r>
            <a:r>
              <a:rPr dirty="0" sz="1500" spc="-45"/>
              <a:t> during</a:t>
            </a:r>
            <a:r>
              <a:rPr dirty="0" sz="1500" spc="-65"/>
              <a:t> </a:t>
            </a:r>
            <a:r>
              <a:rPr dirty="0" sz="1500" spc="-20"/>
              <a:t>the</a:t>
            </a:r>
            <a:r>
              <a:rPr dirty="0" sz="1500" spc="-75"/>
              <a:t> </a:t>
            </a:r>
            <a:r>
              <a:rPr dirty="0" sz="1500" spc="-20"/>
              <a:t>war.</a:t>
            </a:r>
            <a:endParaRPr sz="1500">
              <a:latin typeface="Lucida Sans Unicode"/>
              <a:cs typeface="Lucida Sans Unicode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872734" y="2325623"/>
            <a:ext cx="6156325" cy="4413250"/>
            <a:chOff x="5872734" y="2325623"/>
            <a:chExt cx="6156325" cy="44132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2734" y="2325623"/>
              <a:ext cx="5104638" cy="39646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2304" y="3786376"/>
              <a:ext cx="1976627" cy="2951986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743194" y="656336"/>
            <a:ext cx="4949825" cy="141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considerable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loyalist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opposition,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well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Great</a:t>
            </a: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Britain’s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apparently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overwhelming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advantages,</a:t>
            </a:r>
            <a:r>
              <a:rPr dirty="0" sz="1300" spc="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Patriot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cause</a:t>
            </a:r>
            <a:r>
              <a:rPr dirty="0" sz="1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succeeded</a:t>
            </a:r>
            <a:r>
              <a:rPr dirty="0" sz="13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dirty="0" sz="13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actions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militias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Continental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army,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George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Washington’s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military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leadership,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colonists’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ideological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commitment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Verdana"/>
                <a:cs typeface="Verdana"/>
              </a:rPr>
              <a:t>resilience,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dirty="0" sz="1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0">
                <a:solidFill>
                  <a:srgbClr val="FFFFFF"/>
                </a:solidFill>
                <a:latin typeface="Verdana"/>
                <a:cs typeface="Verdana"/>
              </a:rPr>
              <a:t>sent</a:t>
            </a:r>
            <a:r>
              <a:rPr dirty="0" sz="1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European allies.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755649"/>
            <a:ext cx="305816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Colonial</a:t>
            </a:r>
            <a:r>
              <a:rPr dirty="0" spc="-145"/>
              <a:t> </a:t>
            </a:r>
            <a:r>
              <a:rPr dirty="0" spc="-185"/>
              <a:t>Wars </a:t>
            </a:r>
            <a:r>
              <a:rPr dirty="0" spc="-155"/>
              <a:t>for</a:t>
            </a:r>
            <a:r>
              <a:rPr dirty="0" spc="-254"/>
              <a:t> </a:t>
            </a:r>
            <a:r>
              <a:rPr dirty="0" spc="-10"/>
              <a:t>Empire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05384" y="2282589"/>
            <a:ext cx="3333750" cy="412178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King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William’s</a:t>
            </a:r>
            <a:r>
              <a:rPr dirty="0" sz="1800" spc="-8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82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50">
                <a:solidFill>
                  <a:srgbClr val="404040"/>
                </a:solidFill>
                <a:latin typeface="Verdana"/>
                <a:cs typeface="Verdana"/>
              </a:rPr>
              <a:t>1689-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1697</a:t>
            </a:r>
            <a:endParaRPr sz="1600">
              <a:latin typeface="Verdana"/>
              <a:cs typeface="Verdana"/>
            </a:endParaRPr>
          </a:p>
          <a:p>
            <a:pPr marL="755650" marR="7620" indent="-285750">
              <a:lnSpc>
                <a:spcPts val="1730"/>
              </a:lnSpc>
              <a:spcBef>
                <a:spcPts val="1020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Part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Nine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Years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War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(War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Grand Alliance)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Europe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Queen</a:t>
            </a:r>
            <a:r>
              <a:rPr dirty="0" sz="1800" spc="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Anne’s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819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55">
                <a:solidFill>
                  <a:srgbClr val="404040"/>
                </a:solidFill>
                <a:latin typeface="Verdana"/>
                <a:cs typeface="Verdana"/>
              </a:rPr>
              <a:t>1702-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1713</a:t>
            </a:r>
            <a:endParaRPr sz="1600">
              <a:latin typeface="Verdana"/>
              <a:cs typeface="Verdana"/>
            </a:endParaRPr>
          </a:p>
          <a:p>
            <a:pPr marL="755650" marR="43815" indent="-285750">
              <a:lnSpc>
                <a:spcPts val="1730"/>
              </a:lnSpc>
              <a:spcBef>
                <a:spcPts val="1019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Part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Spanish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Succession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Europe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80">
                <a:solidFill>
                  <a:srgbClr val="404040"/>
                </a:solidFill>
                <a:latin typeface="Verdana"/>
                <a:cs typeface="Verdana"/>
              </a:rPr>
              <a:t>King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George’s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819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50">
                <a:solidFill>
                  <a:srgbClr val="404040"/>
                </a:solidFill>
                <a:latin typeface="Verdana"/>
                <a:cs typeface="Verdana"/>
              </a:rPr>
              <a:t>1744-</a:t>
            </a:r>
            <a:r>
              <a:rPr dirty="0" sz="1600" spc="-20">
                <a:solidFill>
                  <a:srgbClr val="404040"/>
                </a:solidFill>
                <a:latin typeface="Verdana"/>
                <a:cs typeface="Verdana"/>
              </a:rPr>
              <a:t>1748</a:t>
            </a:r>
            <a:endParaRPr sz="1600">
              <a:latin typeface="Verdana"/>
              <a:cs typeface="Verdana"/>
            </a:endParaRPr>
          </a:p>
          <a:p>
            <a:pPr marL="755650" marR="5080" indent="-285750">
              <a:lnSpc>
                <a:spcPts val="1730"/>
              </a:lnSpc>
              <a:spcBef>
                <a:spcPts val="1019"/>
              </a:spcBef>
              <a:tabLst>
                <a:tab pos="755015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55">
                <a:solidFill>
                  <a:srgbClr val="404040"/>
                </a:solidFill>
                <a:latin typeface="Verdana"/>
                <a:cs typeface="Verdana"/>
              </a:rPr>
              <a:t>Part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404040"/>
                </a:solidFill>
                <a:latin typeface="Verdana"/>
                <a:cs typeface="Verdana"/>
              </a:rPr>
              <a:t>Austrian </a:t>
            </a:r>
            <a:r>
              <a:rPr dirty="0" sz="1600" spc="-50">
                <a:solidFill>
                  <a:srgbClr val="404040"/>
                </a:solidFill>
                <a:latin typeface="Verdana"/>
                <a:cs typeface="Verdana"/>
              </a:rPr>
              <a:t>Succession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dirty="0" sz="16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Europe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830573" y="2410205"/>
            <a:ext cx="4123690" cy="1910714"/>
            <a:chOff x="3830573" y="2410205"/>
            <a:chExt cx="4123690" cy="1910714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6181" y="2410205"/>
              <a:ext cx="2687573" cy="19019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0573" y="2491739"/>
              <a:ext cx="1435608" cy="18288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579871" y="693928"/>
            <a:ext cx="530225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rivalry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intensified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Britain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France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18th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growing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population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of the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colonies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expanded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interior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North America,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threatening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French–Indian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trade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networks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Indian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autonomy.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830573" y="2227326"/>
            <a:ext cx="8186420" cy="4488180"/>
            <a:chOff x="3830573" y="2227326"/>
            <a:chExt cx="8186420" cy="448818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1733" y="2227326"/>
              <a:ext cx="2715005" cy="341909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1385" y="2238756"/>
              <a:ext cx="1347216" cy="165582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0573" y="4576572"/>
              <a:ext cx="3503676" cy="213893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7382" y="4868418"/>
              <a:ext cx="1434846" cy="1817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French</a:t>
            </a:r>
            <a:r>
              <a:rPr dirty="0" spc="-215"/>
              <a:t> </a:t>
            </a:r>
            <a:r>
              <a:rPr dirty="0" spc="100"/>
              <a:t>and </a:t>
            </a:r>
            <a:r>
              <a:rPr dirty="0" spc="-114"/>
              <a:t>Indian</a:t>
            </a:r>
            <a:r>
              <a:rPr dirty="0" spc="-260"/>
              <a:t> </a:t>
            </a:r>
            <a:r>
              <a:rPr dirty="0" spc="-25"/>
              <a:t>War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33677" y="2504186"/>
            <a:ext cx="4599940" cy="110299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80">
                <a:solidFill>
                  <a:srgbClr val="404040"/>
                </a:solidFill>
                <a:latin typeface="Verdana"/>
                <a:cs typeface="Verdana"/>
              </a:rPr>
              <a:t>1754-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1763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Also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40">
                <a:solidFill>
                  <a:srgbClr val="404040"/>
                </a:solidFill>
                <a:latin typeface="Verdana"/>
                <a:cs typeface="Verdana"/>
              </a:rPr>
              <a:t>known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as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Seven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Year’s</a:t>
            </a:r>
            <a:r>
              <a:rPr dirty="0" sz="1800" spc="-114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404040"/>
                </a:solidFill>
                <a:latin typeface="Verdana"/>
                <a:cs typeface="Verdana"/>
              </a:rPr>
              <a:t>War</a:t>
            </a:r>
            <a:r>
              <a:rPr dirty="0" sz="1800" spc="-12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endParaRPr sz="18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</a:pP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Europe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0847" y="3924300"/>
            <a:ext cx="4401312" cy="25298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8944" y="2402585"/>
            <a:ext cx="5662422" cy="405155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579871" y="693928"/>
            <a:ext cx="530225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rivalry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intensified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Britain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France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18th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growing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population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of the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colonies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expanded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interior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North America,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threatening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French–Indian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trade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networks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Indian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autonomy.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752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4"/>
              <a:t>The</a:t>
            </a:r>
            <a:r>
              <a:rPr dirty="0" spc="-254"/>
              <a:t> </a:t>
            </a:r>
            <a:r>
              <a:rPr dirty="0" spc="-65"/>
              <a:t>Beginning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33677" y="2504186"/>
            <a:ext cx="2863850" cy="123063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Fort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Duquesne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404040"/>
                </a:solidFill>
                <a:latin typeface="Verdana"/>
                <a:cs typeface="Verdana"/>
              </a:rPr>
              <a:t>(green)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110">
                <a:solidFill>
                  <a:srgbClr val="404040"/>
                </a:solidFill>
                <a:latin typeface="Verdana"/>
                <a:cs typeface="Verdana"/>
              </a:rPr>
              <a:t>Fort</a:t>
            </a:r>
            <a:r>
              <a:rPr dirty="0" sz="1800" spc="-10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404040"/>
                </a:solidFill>
                <a:latin typeface="Verdana"/>
                <a:cs typeface="Verdana"/>
              </a:rPr>
              <a:t>Necessity</a:t>
            </a:r>
            <a:r>
              <a:rPr dirty="0" sz="18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(red)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George</a:t>
            </a:r>
            <a:r>
              <a:rPr dirty="0" sz="1800" spc="1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Washington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852" y="4411217"/>
            <a:ext cx="3923538" cy="226161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535929" y="2226564"/>
            <a:ext cx="6174740" cy="4446270"/>
            <a:chOff x="5535929" y="2226564"/>
            <a:chExt cx="6174740" cy="44462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5929" y="2756154"/>
              <a:ext cx="6174485" cy="391667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422510" y="2236089"/>
              <a:ext cx="547370" cy="520700"/>
            </a:xfrm>
            <a:custGeom>
              <a:avLst/>
              <a:gdLst/>
              <a:ahLst/>
              <a:cxnLst/>
              <a:rect l="l" t="t" r="r" b="b"/>
              <a:pathLst>
                <a:path w="547370" h="520700">
                  <a:moveTo>
                    <a:pt x="410337" y="0"/>
                  </a:moveTo>
                  <a:lnTo>
                    <a:pt x="136779" y="0"/>
                  </a:lnTo>
                  <a:lnTo>
                    <a:pt x="136779" y="260223"/>
                  </a:lnTo>
                  <a:lnTo>
                    <a:pt x="0" y="260223"/>
                  </a:lnTo>
                  <a:lnTo>
                    <a:pt x="273558" y="520446"/>
                  </a:lnTo>
                  <a:lnTo>
                    <a:pt x="547116" y="260223"/>
                  </a:lnTo>
                  <a:lnTo>
                    <a:pt x="410337" y="260223"/>
                  </a:lnTo>
                  <a:lnTo>
                    <a:pt x="410337" y="0"/>
                  </a:lnTo>
                  <a:close/>
                </a:path>
              </a:pathLst>
            </a:custGeom>
            <a:solidFill>
              <a:srgbClr val="CDE4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422510" y="2236089"/>
              <a:ext cx="547370" cy="520700"/>
            </a:xfrm>
            <a:custGeom>
              <a:avLst/>
              <a:gdLst/>
              <a:ahLst/>
              <a:cxnLst/>
              <a:rect l="l" t="t" r="r" b="b"/>
              <a:pathLst>
                <a:path w="547370" h="520700">
                  <a:moveTo>
                    <a:pt x="0" y="260223"/>
                  </a:moveTo>
                  <a:lnTo>
                    <a:pt x="136779" y="260223"/>
                  </a:lnTo>
                  <a:lnTo>
                    <a:pt x="136779" y="0"/>
                  </a:lnTo>
                  <a:lnTo>
                    <a:pt x="410337" y="0"/>
                  </a:lnTo>
                  <a:lnTo>
                    <a:pt x="410337" y="260223"/>
                  </a:lnTo>
                  <a:lnTo>
                    <a:pt x="547116" y="260223"/>
                  </a:lnTo>
                  <a:lnTo>
                    <a:pt x="273558" y="520446"/>
                  </a:lnTo>
                  <a:lnTo>
                    <a:pt x="0" y="260223"/>
                  </a:lnTo>
                  <a:close/>
                </a:path>
              </a:pathLst>
            </a:custGeom>
            <a:ln w="19050">
              <a:solidFill>
                <a:srgbClr val="7C9B2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422510" y="3084195"/>
              <a:ext cx="601980" cy="485140"/>
            </a:xfrm>
            <a:custGeom>
              <a:avLst/>
              <a:gdLst/>
              <a:ahLst/>
              <a:cxnLst/>
              <a:rect l="l" t="t" r="r" b="b"/>
              <a:pathLst>
                <a:path w="601979" h="485139">
                  <a:moveTo>
                    <a:pt x="359664" y="0"/>
                  </a:moveTo>
                  <a:lnTo>
                    <a:pt x="359664" y="121157"/>
                  </a:lnTo>
                  <a:lnTo>
                    <a:pt x="0" y="121157"/>
                  </a:lnTo>
                  <a:lnTo>
                    <a:pt x="0" y="363474"/>
                  </a:lnTo>
                  <a:lnTo>
                    <a:pt x="359664" y="363474"/>
                  </a:lnTo>
                  <a:lnTo>
                    <a:pt x="359664" y="484631"/>
                  </a:lnTo>
                  <a:lnTo>
                    <a:pt x="601980" y="242315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422510" y="3084195"/>
              <a:ext cx="601980" cy="485140"/>
            </a:xfrm>
            <a:custGeom>
              <a:avLst/>
              <a:gdLst/>
              <a:ahLst/>
              <a:cxnLst/>
              <a:rect l="l" t="t" r="r" b="b"/>
              <a:pathLst>
                <a:path w="601979" h="485139">
                  <a:moveTo>
                    <a:pt x="0" y="121157"/>
                  </a:moveTo>
                  <a:lnTo>
                    <a:pt x="359664" y="121157"/>
                  </a:lnTo>
                  <a:lnTo>
                    <a:pt x="359664" y="0"/>
                  </a:lnTo>
                  <a:lnTo>
                    <a:pt x="601980" y="242315"/>
                  </a:lnTo>
                  <a:lnTo>
                    <a:pt x="359664" y="484631"/>
                  </a:lnTo>
                  <a:lnTo>
                    <a:pt x="359664" y="363474"/>
                  </a:lnTo>
                  <a:lnTo>
                    <a:pt x="0" y="363474"/>
                  </a:lnTo>
                  <a:lnTo>
                    <a:pt x="0" y="121157"/>
                  </a:lnTo>
                  <a:close/>
                </a:path>
              </a:pathLst>
            </a:custGeom>
            <a:ln w="19050">
              <a:solidFill>
                <a:srgbClr val="7C9B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579871" y="693928"/>
            <a:ext cx="530225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rivalry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intensified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Britain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France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18th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growing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population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of the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colonies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expanded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interior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North America,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threatening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French–Indian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trade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networks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Indian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autonomy.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77" y="1030478"/>
            <a:ext cx="37776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Albany</a:t>
            </a:r>
            <a:r>
              <a:rPr dirty="0" spc="-175"/>
              <a:t> </a:t>
            </a:r>
            <a:r>
              <a:rPr dirty="0" spc="-55"/>
              <a:t>Congress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33677" y="2504186"/>
            <a:ext cx="4362450" cy="1942464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 spc="-65">
                <a:solidFill>
                  <a:srgbClr val="404040"/>
                </a:solidFill>
                <a:latin typeface="Verdana"/>
                <a:cs typeface="Verdana"/>
              </a:rPr>
              <a:t>Ben</a:t>
            </a:r>
            <a:r>
              <a:rPr dirty="0" sz="18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Verdana"/>
                <a:cs typeface="Verdana"/>
              </a:rPr>
              <a:t>Franklin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dirty="0" sz="1450" spc="6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4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800">
                <a:solidFill>
                  <a:srgbClr val="404040"/>
                </a:solidFill>
                <a:latin typeface="Verdana"/>
                <a:cs typeface="Verdana"/>
              </a:rPr>
              <a:t>Albany</a:t>
            </a:r>
            <a:r>
              <a:rPr dirty="0" sz="18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404040"/>
                </a:solidFill>
                <a:latin typeface="Verdana"/>
                <a:cs typeface="Verdana"/>
              </a:rPr>
              <a:t>Plan</a:t>
            </a:r>
            <a:endParaRPr sz="18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Long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75">
                <a:solidFill>
                  <a:srgbClr val="404040"/>
                </a:solidFill>
                <a:latin typeface="Verdana"/>
                <a:cs typeface="Verdana"/>
              </a:rPr>
              <a:t>term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goal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404040"/>
                </a:solidFill>
                <a:latin typeface="Verdana"/>
                <a:cs typeface="Verdana"/>
              </a:rPr>
              <a:t>unite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dirty="0" sz="1600" spc="-10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colonies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20">
                <a:solidFill>
                  <a:srgbClr val="404040"/>
                </a:solidFill>
                <a:latin typeface="Verdana"/>
                <a:cs typeface="Verdana"/>
              </a:rPr>
              <a:t>Short</a:t>
            </a:r>
            <a:r>
              <a:rPr dirty="0" sz="1600" spc="-80">
                <a:solidFill>
                  <a:srgbClr val="404040"/>
                </a:solidFill>
                <a:latin typeface="Verdana"/>
                <a:cs typeface="Verdana"/>
              </a:rPr>
              <a:t> term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goal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dirty="0" sz="1600" spc="-9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404040"/>
                </a:solidFill>
                <a:latin typeface="Verdana"/>
                <a:cs typeface="Verdana"/>
              </a:rPr>
              <a:t>gain</a:t>
            </a:r>
            <a:r>
              <a:rPr dirty="0" sz="1600" spc="-90">
                <a:solidFill>
                  <a:srgbClr val="404040"/>
                </a:solidFill>
                <a:latin typeface="Verdana"/>
                <a:cs typeface="Verdana"/>
              </a:rPr>
              <a:t> Iroquois</a:t>
            </a:r>
            <a:r>
              <a:rPr dirty="0" sz="1600" spc="-65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Verdana"/>
                <a:cs typeface="Verdana"/>
              </a:rPr>
              <a:t>allies</a:t>
            </a:r>
            <a:endParaRPr sz="16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5650" algn="l"/>
              </a:tabLst>
            </a:pPr>
            <a:r>
              <a:rPr dirty="0" sz="1250" spc="75">
                <a:solidFill>
                  <a:srgbClr val="ACD333"/>
                </a:solidFill>
                <a:latin typeface="Lucida Sans Unicode"/>
                <a:cs typeface="Lucida Sans Unicode"/>
              </a:rPr>
              <a:t>▶</a:t>
            </a:r>
            <a:r>
              <a:rPr dirty="0" sz="1250">
                <a:solidFill>
                  <a:srgbClr val="ACD333"/>
                </a:solidFill>
                <a:latin typeface="Lucida Sans Unicode"/>
                <a:cs typeface="Lucida Sans Unicode"/>
              </a:rPr>
              <a:t>	</a:t>
            </a:r>
            <a:r>
              <a:rPr dirty="0" sz="1600" spc="-10">
                <a:solidFill>
                  <a:srgbClr val="404040"/>
                </a:solidFill>
                <a:latin typeface="Verdana"/>
                <a:cs typeface="Verdana"/>
              </a:rPr>
              <a:t>FAILED!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9718" y="2354579"/>
            <a:ext cx="4055364" cy="34168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0520" y="4203953"/>
            <a:ext cx="3370326" cy="243078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579871" y="693928"/>
            <a:ext cx="530225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Colonial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rivalry</a:t>
            </a:r>
            <a:r>
              <a:rPr dirty="0" sz="16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Verdana"/>
                <a:cs typeface="Verdana"/>
              </a:rPr>
              <a:t>intensified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Britain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France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mid-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18th</a:t>
            </a:r>
            <a:r>
              <a:rPr dirty="0" sz="16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FFFFFF"/>
                </a:solidFill>
                <a:latin typeface="Verdana"/>
                <a:cs typeface="Verdana"/>
              </a:rPr>
              <a:t>century,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16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growing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population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of the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Verdana"/>
                <a:cs typeface="Verdana"/>
              </a:rPr>
              <a:t>British</a:t>
            </a:r>
            <a:r>
              <a:rPr dirty="0" sz="16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Verdana"/>
                <a:cs typeface="Verdana"/>
              </a:rPr>
              <a:t>colonies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expanded</a:t>
            </a:r>
            <a:r>
              <a:rPr dirty="0" sz="16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interior</a:t>
            </a:r>
            <a:r>
              <a:rPr dirty="0" sz="16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6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North America,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FFFFFF"/>
                </a:solidFill>
                <a:latin typeface="Verdana"/>
                <a:cs typeface="Verdana"/>
              </a:rPr>
              <a:t>threatening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Verdana"/>
                <a:cs typeface="Verdana"/>
              </a:rPr>
              <a:t>French–Indian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trade</a:t>
            </a:r>
            <a:r>
              <a:rPr dirty="0" sz="16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networks </a:t>
            </a:r>
            <a:r>
              <a:rPr dirty="0" sz="1600" spc="5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6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FFFFFF"/>
                </a:solidFill>
                <a:latin typeface="Verdana"/>
                <a:cs typeface="Verdana"/>
              </a:rPr>
              <a:t>American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Verdana"/>
                <a:cs typeface="Verdana"/>
              </a:rPr>
              <a:t>Indian</a:t>
            </a:r>
            <a:r>
              <a:rPr dirty="0" sz="16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Verdana"/>
                <a:cs typeface="Verdana"/>
              </a:rPr>
              <a:t>autonomy.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8585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Cynthia Delay</dc:creator>
  <dc:title>APUSH - Era 3</dc:title>
  <dcterms:created xsi:type="dcterms:W3CDTF">2024-04-18T05:20:34Z</dcterms:created>
  <dcterms:modified xsi:type="dcterms:W3CDTF">2024-04-18T05:20:34Z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2022-09-25T00:00:00Z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2024-04-18T00:00:00Z</vt:filetime>
  </property>
  <property fmtid="{D5CDD505-2E9C-101B-9397-08002B2CF9AE}" pid="5" name="Producer">
    <vt:lpwstr>Microsoft® PowerPoint® 2019</vt:lpwstr>
  </property>
</Properties>
</file>